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8" r:id="rId2"/>
    <p:sldId id="348" r:id="rId3"/>
    <p:sldId id="261" r:id="rId4"/>
    <p:sldId id="398" r:id="rId5"/>
    <p:sldId id="329" r:id="rId6"/>
    <p:sldId id="350" r:id="rId7"/>
    <p:sldId id="351" r:id="rId8"/>
    <p:sldId id="352" r:id="rId9"/>
    <p:sldId id="353" r:id="rId10"/>
    <p:sldId id="357" r:id="rId11"/>
    <p:sldId id="361" r:id="rId12"/>
    <p:sldId id="359" r:id="rId13"/>
    <p:sldId id="360" r:id="rId14"/>
    <p:sldId id="358" r:id="rId15"/>
    <p:sldId id="396" r:id="rId16"/>
    <p:sldId id="362" r:id="rId17"/>
    <p:sldId id="363" r:id="rId18"/>
    <p:sldId id="354" r:id="rId19"/>
    <p:sldId id="378" r:id="rId20"/>
    <p:sldId id="366" r:id="rId21"/>
    <p:sldId id="381" r:id="rId22"/>
    <p:sldId id="367" r:id="rId23"/>
    <p:sldId id="373" r:id="rId24"/>
    <p:sldId id="374" r:id="rId25"/>
    <p:sldId id="375" r:id="rId26"/>
    <p:sldId id="377" r:id="rId27"/>
    <p:sldId id="379" r:id="rId28"/>
    <p:sldId id="380" r:id="rId29"/>
    <p:sldId id="385" r:id="rId30"/>
    <p:sldId id="386" r:id="rId31"/>
    <p:sldId id="382" r:id="rId32"/>
    <p:sldId id="387" r:id="rId33"/>
    <p:sldId id="388" r:id="rId34"/>
    <p:sldId id="332"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8" userDrawn="1">
          <p15:clr>
            <a:srgbClr val="A4A3A4"/>
          </p15:clr>
        </p15:guide>
        <p15:guide id="2" pos="38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紫琪" initials="紫"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D8B5D3"/>
    <a:srgbClr val="B36FAA"/>
    <a:srgbClr val="701E5E"/>
    <a:srgbClr val="E5CEE2"/>
    <a:srgbClr val="F9F9F9"/>
    <a:srgbClr val="C7D0E7"/>
    <a:srgbClr val="EAEAEA"/>
    <a:srgbClr val="EB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02" d="100"/>
          <a:sy n="102" d="100"/>
        </p:scale>
        <p:origin x="268" y="76"/>
      </p:cViewPr>
      <p:guideLst>
        <p:guide orient="horz" pos="1958"/>
        <p:guide pos="38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2024/8/5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2024/8/5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2024/8/5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2024/8/5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2024/8/5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2024/8/5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2024/8/5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2024/8/5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2024/8/5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65" name="文本框 64"/>
          <p:cNvSpPr txBox="1"/>
          <p:nvPr userDrawn="1"/>
        </p:nvSpPr>
        <p:spPr>
          <a:xfrm>
            <a:off x="307975" y="6536690"/>
            <a:ext cx="11504295" cy="275590"/>
          </a:xfrm>
          <a:prstGeom prst="rect">
            <a:avLst/>
          </a:prstGeom>
          <a:noFill/>
        </p:spPr>
        <p:txBody>
          <a:bodyPr wrap="square" rtlCol="0">
            <a:spAutoFit/>
          </a:bodyPr>
          <a:lstStyle/>
          <a:p>
            <a:pPr algn="dist"/>
            <a:r>
              <a:rPr lang="en-US" altLang="zh-CN" sz="1200">
                <a:solidFill>
                  <a:srgbClr val="D8B5D3">
                    <a:alpha val="50000"/>
                  </a:srgbClr>
                </a:solidFill>
                <a:latin typeface="微软雅黑 Light" panose="020B0502040204020203" charset="-122"/>
                <a:ea typeface="微软雅黑 Light" panose="020B0502040204020203" charset="-122"/>
              </a:rPr>
              <a:t>NANKAI  UNIVERSITY</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2024/8/5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2024/8/5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5.xml"/><Relationship Id="rId1" Type="http://schemas.openxmlformats.org/officeDocument/2006/relationships/tags" Target="../tags/tag18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4.xml"/><Relationship Id="rId1" Type="http://schemas.openxmlformats.org/officeDocument/2006/relationships/tags" Target="../tags/tag20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13" Type="http://schemas.openxmlformats.org/officeDocument/2006/relationships/tags" Target="../tags/tag218.xml"/><Relationship Id="rId18" Type="http://schemas.openxmlformats.org/officeDocument/2006/relationships/tags" Target="../tags/tag223.xml"/><Relationship Id="rId26" Type="http://schemas.openxmlformats.org/officeDocument/2006/relationships/tags" Target="../tags/tag231.xml"/><Relationship Id="rId3" Type="http://schemas.openxmlformats.org/officeDocument/2006/relationships/tags" Target="../tags/tag208.xml"/><Relationship Id="rId21" Type="http://schemas.openxmlformats.org/officeDocument/2006/relationships/tags" Target="../tags/tag226.xml"/><Relationship Id="rId34" Type="http://schemas.openxmlformats.org/officeDocument/2006/relationships/image" Target="../media/image29.png"/><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5" Type="http://schemas.openxmlformats.org/officeDocument/2006/relationships/tags" Target="../tags/tag230.xml"/><Relationship Id="rId33" Type="http://schemas.openxmlformats.org/officeDocument/2006/relationships/image" Target="../media/image28.svg"/><Relationship Id="rId2" Type="http://schemas.openxmlformats.org/officeDocument/2006/relationships/tags" Target="../tags/tag207.xml"/><Relationship Id="rId16" Type="http://schemas.openxmlformats.org/officeDocument/2006/relationships/tags" Target="../tags/tag221.xml"/><Relationship Id="rId20" Type="http://schemas.openxmlformats.org/officeDocument/2006/relationships/tags" Target="../tags/tag225.xml"/><Relationship Id="rId29" Type="http://schemas.openxmlformats.org/officeDocument/2006/relationships/image" Target="../media/image24.sv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24" Type="http://schemas.openxmlformats.org/officeDocument/2006/relationships/tags" Target="../tags/tag229.xml"/><Relationship Id="rId32" Type="http://schemas.openxmlformats.org/officeDocument/2006/relationships/image" Target="../media/image27.png"/><Relationship Id="rId5" Type="http://schemas.openxmlformats.org/officeDocument/2006/relationships/tags" Target="../tags/tag210.xml"/><Relationship Id="rId15" Type="http://schemas.openxmlformats.org/officeDocument/2006/relationships/tags" Target="../tags/tag220.xml"/><Relationship Id="rId23" Type="http://schemas.openxmlformats.org/officeDocument/2006/relationships/tags" Target="../tags/tag228.xml"/><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tags" Target="../tags/tag215.xml"/><Relationship Id="rId19" Type="http://schemas.openxmlformats.org/officeDocument/2006/relationships/tags" Target="../tags/tag224.xml"/><Relationship Id="rId31" Type="http://schemas.openxmlformats.org/officeDocument/2006/relationships/image" Target="../media/image26.svg"/><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tags" Target="../tags/tag227.xml"/><Relationship Id="rId27" Type="http://schemas.openxmlformats.org/officeDocument/2006/relationships/slideLayout" Target="../slideLayouts/slideLayout8.xml"/><Relationship Id="rId30" Type="http://schemas.openxmlformats.org/officeDocument/2006/relationships/image" Target="../media/image25.png"/><Relationship Id="rId35" Type="http://schemas.openxmlformats.org/officeDocument/2006/relationships/image" Target="../media/image30.svg"/><Relationship Id="rId8" Type="http://schemas.openxmlformats.org/officeDocument/2006/relationships/tags" Target="../tags/tag213.xml"/></Relationships>
</file>

<file path=ppt/slides/_rels/slide2.xml.rels><?xml version="1.0" encoding="UTF-8" standalone="yes"?>
<Relationships xmlns="http://schemas.openxmlformats.org/package/2006/relationships"><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21" Type="http://schemas.openxmlformats.org/officeDocument/2006/relationships/tags" Target="../tags/tag89.xml"/><Relationship Id="rId34" Type="http://schemas.openxmlformats.org/officeDocument/2006/relationships/tags" Target="../tags/tag102.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33" Type="http://schemas.openxmlformats.org/officeDocument/2006/relationships/tags" Target="../tags/tag101.xml"/><Relationship Id="rId38" Type="http://schemas.openxmlformats.org/officeDocument/2006/relationships/slideLayout" Target="../slideLayouts/slideLayout8.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tags" Target="../tags/tag97.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32" Type="http://schemas.openxmlformats.org/officeDocument/2006/relationships/tags" Target="../tags/tag100.xml"/><Relationship Id="rId37" Type="http://schemas.openxmlformats.org/officeDocument/2006/relationships/tags" Target="../tags/tag105.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tags" Target="../tags/tag96.xml"/><Relationship Id="rId36" Type="http://schemas.openxmlformats.org/officeDocument/2006/relationships/tags" Target="../tags/tag104.xml"/><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tags" Target="../tags/tag99.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tags" Target="../tags/tag95.xml"/><Relationship Id="rId30" Type="http://schemas.openxmlformats.org/officeDocument/2006/relationships/tags" Target="../tags/tag98.xml"/><Relationship Id="rId35" Type="http://schemas.openxmlformats.org/officeDocument/2006/relationships/tags" Target="../tags/tag103.xml"/><Relationship Id="rId8" Type="http://schemas.openxmlformats.org/officeDocument/2006/relationships/tags" Target="../tags/tag76.xml"/><Relationship Id="rId3" Type="http://schemas.openxmlformats.org/officeDocument/2006/relationships/tags" Target="../tags/tag7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8.xml"/><Relationship Id="rId1" Type="http://schemas.openxmlformats.org/officeDocument/2006/relationships/tags" Target="../tags/tag23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4.xml"/><Relationship Id="rId1" Type="http://schemas.openxmlformats.org/officeDocument/2006/relationships/tags" Target="../tags/tag23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0.xml"/><Relationship Id="rId1" Type="http://schemas.openxmlformats.org/officeDocument/2006/relationships/tags" Target="../tags/tag23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4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4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9.xml"/><Relationship Id="rId1" Type="http://schemas.openxmlformats.org/officeDocument/2006/relationships/tags" Target="../tags/tag248.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slideLayout" Target="../slideLayouts/slideLayout8.xml"/><Relationship Id="rId5" Type="http://schemas.openxmlformats.org/officeDocument/2006/relationships/tags" Target="../tags/tag254.xml"/><Relationship Id="rId4" Type="http://schemas.openxmlformats.org/officeDocument/2006/relationships/tags" Target="../tags/tag25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55.xml"/></Relationships>
</file>

<file path=ppt/slides/_rels/slide33.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 Type="http://schemas.openxmlformats.org/officeDocument/2006/relationships/tags" Target="../tags/tag258.xml"/><Relationship Id="rId21" Type="http://schemas.openxmlformats.org/officeDocument/2006/relationships/tags" Target="../tags/tag276.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slideLayout" Target="../slideLayouts/slideLayout8.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86.xml"/></Relationships>
</file>

<file path=ppt/slides/_rels/slide4.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image" Target="../media/image5.png"/><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image" Target="../media/image4.svg"/><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image" Target="../media/image3.png"/><Relationship Id="rId10" Type="http://schemas.openxmlformats.org/officeDocument/2006/relationships/tags" Target="../tags/tag116.xml"/><Relationship Id="rId19" Type="http://schemas.openxmlformats.org/officeDocument/2006/relationships/tags" Target="../tags/tag125.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6.xml.rels><?xml version="1.0" encoding="UTF-8" standalone="yes"?>
<Relationships xmlns="http://schemas.openxmlformats.org/package/2006/relationships"><Relationship Id="rId13" Type="http://schemas.openxmlformats.org/officeDocument/2006/relationships/tags" Target="../tags/tag141.xml"/><Relationship Id="rId18" Type="http://schemas.openxmlformats.org/officeDocument/2006/relationships/tags" Target="../tags/tag146.xml"/><Relationship Id="rId26" Type="http://schemas.openxmlformats.org/officeDocument/2006/relationships/tags" Target="../tags/tag154.xml"/><Relationship Id="rId3" Type="http://schemas.openxmlformats.org/officeDocument/2006/relationships/tags" Target="../tags/tag131.xml"/><Relationship Id="rId21" Type="http://schemas.openxmlformats.org/officeDocument/2006/relationships/tags" Target="../tags/tag149.xml"/><Relationship Id="rId34" Type="http://schemas.openxmlformats.org/officeDocument/2006/relationships/image" Target="../media/image10.png"/><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5" Type="http://schemas.openxmlformats.org/officeDocument/2006/relationships/tags" Target="../tags/tag153.xml"/><Relationship Id="rId33" Type="http://schemas.openxmlformats.org/officeDocument/2006/relationships/image" Target="../media/image9.svg"/><Relationship Id="rId2" Type="http://schemas.openxmlformats.org/officeDocument/2006/relationships/tags" Target="../tags/tag130.xml"/><Relationship Id="rId16" Type="http://schemas.openxmlformats.org/officeDocument/2006/relationships/tags" Target="../tags/tag144.xml"/><Relationship Id="rId20" Type="http://schemas.openxmlformats.org/officeDocument/2006/relationships/tags" Target="../tags/tag148.xml"/><Relationship Id="rId29" Type="http://schemas.openxmlformats.org/officeDocument/2006/relationships/slideLayout" Target="../slideLayouts/slideLayout8.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24" Type="http://schemas.openxmlformats.org/officeDocument/2006/relationships/tags" Target="../tags/tag152.xml"/><Relationship Id="rId32" Type="http://schemas.openxmlformats.org/officeDocument/2006/relationships/image" Target="../media/image8.png"/><Relationship Id="rId5" Type="http://schemas.openxmlformats.org/officeDocument/2006/relationships/tags" Target="../tags/tag133.xml"/><Relationship Id="rId15" Type="http://schemas.openxmlformats.org/officeDocument/2006/relationships/tags" Target="../tags/tag143.xml"/><Relationship Id="rId23" Type="http://schemas.openxmlformats.org/officeDocument/2006/relationships/tags" Target="../tags/tag151.xml"/><Relationship Id="rId28" Type="http://schemas.openxmlformats.org/officeDocument/2006/relationships/tags" Target="../tags/tag156.xml"/><Relationship Id="rId10" Type="http://schemas.openxmlformats.org/officeDocument/2006/relationships/tags" Target="../tags/tag138.xml"/><Relationship Id="rId19" Type="http://schemas.openxmlformats.org/officeDocument/2006/relationships/tags" Target="../tags/tag147.xml"/><Relationship Id="rId31" Type="http://schemas.openxmlformats.org/officeDocument/2006/relationships/image" Target="../media/image7.svg"/><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 Id="rId22" Type="http://schemas.openxmlformats.org/officeDocument/2006/relationships/tags" Target="../tags/tag150.xml"/><Relationship Id="rId27" Type="http://schemas.openxmlformats.org/officeDocument/2006/relationships/tags" Target="../tags/tag155.xml"/><Relationship Id="rId30" Type="http://schemas.openxmlformats.org/officeDocument/2006/relationships/image" Target="../media/image6.png"/><Relationship Id="rId35" Type="http://schemas.openxmlformats.org/officeDocument/2006/relationships/image" Target="../media/image11.svg"/><Relationship Id="rId8" Type="http://schemas.openxmlformats.org/officeDocument/2006/relationships/tags" Target="../tags/tag136.xml"/></Relationships>
</file>

<file path=ppt/slides/_rels/slide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tags" Target="../tags/tag159.xml"/><Relationship Id="rId21" Type="http://schemas.openxmlformats.org/officeDocument/2006/relationships/notesSlide" Target="../notesSlides/notesSlide1.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slideLayout" Target="../slideLayouts/slideLayout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tags" Target="../tags/tag171.xml"/><Relationship Id="rId10" Type="http://schemas.openxmlformats.org/officeDocument/2006/relationships/tags" Target="../tags/tag166.xml"/><Relationship Id="rId19" Type="http://schemas.openxmlformats.org/officeDocument/2006/relationships/tags" Target="../tags/tag175.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7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7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192530" y="-652175"/>
            <a:ext cx="4145915" cy="3065145"/>
            <a:chOff x="-2458" y="-1523"/>
            <a:chExt cx="6850" cy="5064"/>
          </a:xfrm>
        </p:grpSpPr>
        <p:grpSp>
          <p:nvGrpSpPr>
            <p:cNvPr id="4" name="组合 3"/>
            <p:cNvGrpSpPr/>
            <p:nvPr/>
          </p:nvGrpSpPr>
          <p:grpSpPr>
            <a:xfrm>
              <a:off x="-1300" y="-1274"/>
              <a:ext cx="4536" cy="4551"/>
              <a:chOff x="8022" y="3480"/>
              <a:chExt cx="8396" cy="4656"/>
            </a:xfrm>
            <a:solidFill>
              <a:srgbClr val="DB8EC4"/>
            </a:solidFill>
          </p:grpSpPr>
          <p:sp>
            <p:nvSpPr>
              <p:cNvPr id="8" name="椭圆 7"/>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022" y="3495"/>
                <a:ext cx="8394" cy="4641"/>
              </a:xfrm>
              <a:prstGeom prst="ellipse">
                <a:avLst/>
              </a:prstGeom>
              <a:solidFill>
                <a:srgbClr val="701E5E"/>
              </a:solidFill>
              <a:ln>
                <a:noFill/>
              </a:ln>
              <a:effectLst>
                <a:outerShdw blurRad="76200" dist="50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48" y="-521"/>
              <a:ext cx="3032" cy="3044"/>
              <a:chOff x="2309" y="1671"/>
              <a:chExt cx="3202" cy="3215"/>
            </a:xfrm>
            <a:solidFill>
              <a:srgbClr val="E5CEE2"/>
            </a:solidFill>
          </p:grpSpPr>
          <p:sp>
            <p:nvSpPr>
              <p:cNvPr id="14" name="椭圆 13"/>
              <p:cNvSpPr/>
              <p:nvPr/>
            </p:nvSpPr>
            <p:spPr>
              <a:xfrm>
                <a:off x="2311" y="1671"/>
                <a:ext cx="3200" cy="3200"/>
              </a:xfrm>
              <a:prstGeom prst="ellipse">
                <a:avLst/>
              </a:prstGeom>
              <a:solidFill>
                <a:srgbClr val="F9F9F9"/>
              </a:solidFill>
              <a:ln>
                <a:solidFill>
                  <a:schemeClr val="bg1">
                    <a:alpha val="20000"/>
                  </a:schemeClr>
                </a:solidFill>
              </a:ln>
              <a:effectLst>
                <a:innerShdw blurRad="152400" dist="88900" dir="135000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09" y="1686"/>
                <a:ext cx="3200" cy="3200"/>
              </a:xfrm>
              <a:prstGeom prst="ellipse">
                <a:avLst/>
              </a:prstGeom>
              <a:gradFill>
                <a:gsLst>
                  <a:gs pos="15000">
                    <a:schemeClr val="bg1">
                      <a:lumMod val="95000"/>
                      <a:alpha val="0"/>
                    </a:schemeClr>
                  </a:gs>
                  <a:gs pos="100000">
                    <a:schemeClr val="bg1">
                      <a:lumMod val="95000"/>
                    </a:schemeClr>
                  </a:gs>
                </a:gsLst>
                <a:lin ang="2460000" scaled="0"/>
              </a:gradFill>
              <a:ln>
                <a:solidFill>
                  <a:schemeClr val="bg1">
                    <a:alpha val="20000"/>
                  </a:schemeClr>
                </a:solidFill>
              </a:ln>
              <a:effectLst>
                <a:innerShdw blurRad="127000" dist="88900" dir="2700000">
                  <a:schemeClr val="bg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descr="好像"/>
            <p:cNvPicPr>
              <a:picLocks noChangeAspect="1"/>
            </p:cNvPicPr>
            <p:nvPr/>
          </p:nvPicPr>
          <p:blipFill>
            <a:blip r:embed="rId4">
              <a:clrChange>
                <a:clrFrom>
                  <a:srgbClr val="FFFFFF">
                    <a:alpha val="100000"/>
                  </a:srgbClr>
                </a:clrFrom>
                <a:clrTo>
                  <a:srgbClr val="FFFFFF">
                    <a:alpha val="100000"/>
                    <a:alpha val="0"/>
                  </a:srgbClr>
                </a:clrTo>
              </a:clrChange>
              <a:lum bright="76000" contrast="-82000"/>
            </a:blip>
            <a:stretch>
              <a:fillRect/>
            </a:stretch>
          </p:blipFill>
          <p:spPr>
            <a:xfrm>
              <a:off x="-2458" y="-1523"/>
              <a:ext cx="6850" cy="5064"/>
            </a:xfrm>
            <a:prstGeom prst="rect">
              <a:avLst/>
            </a:prstGeom>
            <a:effectLst>
              <a:outerShdw blurRad="88900" dist="50800" dir="2700000" algn="tl" rotWithShape="0">
                <a:prstClr val="black">
                  <a:alpha val="30000"/>
                </a:prstClr>
              </a:outerShdw>
            </a:effectLst>
          </p:spPr>
        </p:pic>
      </p:grpSp>
      <p:grpSp>
        <p:nvGrpSpPr>
          <p:cNvPr id="22" name="组合 21"/>
          <p:cNvGrpSpPr/>
          <p:nvPr/>
        </p:nvGrpSpPr>
        <p:grpSpPr>
          <a:xfrm rot="900000">
            <a:off x="-401955" y="5649933"/>
            <a:ext cx="1376823" cy="1377315"/>
            <a:chOff x="8024" y="3479"/>
            <a:chExt cx="8395" cy="4642"/>
          </a:xfrm>
          <a:solidFill>
            <a:srgbClr val="701E5E"/>
          </a:solidFill>
        </p:grpSpPr>
        <p:sp>
          <p:nvSpPr>
            <p:cNvPr id="23" name="椭圆 22"/>
            <p:cNvSpPr/>
            <p:nvPr/>
          </p:nvSpPr>
          <p:spPr>
            <a:xfrm>
              <a:off x="8024" y="3480"/>
              <a:ext cx="8394" cy="4641"/>
            </a:xfrm>
            <a:prstGeom prst="ellipse">
              <a:avLst/>
            </a:prstGeom>
            <a:solidFill>
              <a:srgbClr val="E5CEE2"/>
            </a:solidFill>
            <a:ln>
              <a:noFill/>
            </a:ln>
            <a:effectLst>
              <a:outerShdw blurRad="127000" dist="762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25" y="3479"/>
              <a:ext cx="8394" cy="4641"/>
            </a:xfrm>
            <a:prstGeom prst="ellipse">
              <a:avLst/>
            </a:prstGeom>
            <a:solidFill>
              <a:srgbClr val="701E5E"/>
            </a:solidFill>
            <a:ln>
              <a:noFill/>
            </a:ln>
            <a:effectLst>
              <a:outerShdw blurRad="127000" dist="635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9963150" y="-319405"/>
            <a:ext cx="1623060" cy="1623060"/>
            <a:chOff x="2311" y="1671"/>
            <a:chExt cx="3200" cy="3200"/>
          </a:xfrm>
        </p:grpSpPr>
        <p:sp>
          <p:nvSpPr>
            <p:cNvPr id="33" name="椭圆 32"/>
            <p:cNvSpPr/>
            <p:nvPr/>
          </p:nvSpPr>
          <p:spPr>
            <a:xfrm>
              <a:off x="2311" y="1671"/>
              <a:ext cx="3200" cy="3200"/>
            </a:xfrm>
            <a:prstGeom prst="ellipse">
              <a:avLst/>
            </a:prstGeom>
            <a:solidFill>
              <a:srgbClr val="701E5E"/>
            </a:solidFill>
            <a:ln>
              <a:solidFill>
                <a:schemeClr val="bg1">
                  <a:alpha val="32000"/>
                </a:schemeClr>
              </a:solidFill>
            </a:ln>
            <a:effectLst>
              <a:innerShdw blurRad="152400" dist="889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311" y="1671"/>
              <a:ext cx="3200" cy="3200"/>
            </a:xfrm>
            <a:prstGeom prst="ellipse">
              <a:avLst/>
            </a:prstGeom>
            <a:gradFill>
              <a:gsLst>
                <a:gs pos="15000">
                  <a:srgbClr val="701E5E">
                    <a:alpha val="0"/>
                  </a:srgbClr>
                </a:gs>
                <a:gs pos="100000">
                  <a:srgbClr val="701E5E"/>
                </a:gs>
              </a:gsLst>
              <a:lin ang="2460000" scaled="0"/>
            </a:gradFill>
            <a:ln>
              <a:solidFill>
                <a:schemeClr val="bg1">
                  <a:alpha val="32000"/>
                </a:schemeClr>
              </a:solidFill>
            </a:ln>
            <a:effectLst>
              <a:innerShdw blurRad="127000" dist="889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148806" y="729615"/>
            <a:ext cx="9893844" cy="5398135"/>
            <a:chOff x="8023" y="3480"/>
            <a:chExt cx="8395" cy="4641"/>
          </a:xfrm>
          <a:solidFill>
            <a:schemeClr val="bg1">
              <a:lumMod val="95000"/>
            </a:schemeClr>
          </a:solidFill>
        </p:grpSpPr>
        <p:sp>
          <p:nvSpPr>
            <p:cNvPr id="5" name="圆角矩形 4"/>
            <p:cNvSpPr/>
            <p:nvPr/>
          </p:nvSpPr>
          <p:spPr>
            <a:xfrm>
              <a:off x="8024" y="3480"/>
              <a:ext cx="8394" cy="4641"/>
            </a:xfrm>
            <a:prstGeom prst="roundRect">
              <a:avLst>
                <a:gd name="adj" fmla="val 7293"/>
              </a:avLst>
            </a:prstGeom>
            <a:solidFill>
              <a:schemeClr val="bg1">
                <a:lumMod val="95000"/>
              </a:schemeClr>
            </a:solid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023" y="3480"/>
              <a:ext cx="8394" cy="4641"/>
            </a:xfrm>
            <a:prstGeom prst="roundRect">
              <a:avLst>
                <a:gd name="adj" fmla="val 7293"/>
              </a:avLst>
            </a:prstGeom>
            <a:solidFill>
              <a:schemeClr val="bg1">
                <a:lumMod val="95000"/>
              </a:schemeClr>
            </a:solid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9791065" y="4864100"/>
            <a:ext cx="2950845" cy="2950845"/>
            <a:chOff x="8024" y="3480"/>
            <a:chExt cx="8398" cy="4642"/>
          </a:xfrm>
          <a:solidFill>
            <a:srgbClr val="701E5E"/>
          </a:solidFill>
        </p:grpSpPr>
        <p:sp>
          <p:nvSpPr>
            <p:cNvPr id="12" name="同心圆 11"/>
            <p:cNvSpPr/>
            <p:nvPr/>
          </p:nvSpPr>
          <p:spPr>
            <a:xfrm>
              <a:off x="8024" y="3480"/>
              <a:ext cx="8394" cy="4641"/>
            </a:xfrm>
            <a:prstGeom prst="donut">
              <a:avLst>
                <a:gd name="adj" fmla="val 14035"/>
              </a:avLst>
            </a:prstGeom>
            <a:grpFill/>
            <a:ln>
              <a:noFill/>
            </a:ln>
            <a:effectLst>
              <a:outerShdw blurRad="127000" dist="889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心圆 12"/>
            <p:cNvSpPr/>
            <p:nvPr/>
          </p:nvSpPr>
          <p:spPr>
            <a:xfrm>
              <a:off x="8028" y="3481"/>
              <a:ext cx="8394" cy="4641"/>
            </a:xfrm>
            <a:prstGeom prst="donut">
              <a:avLst>
                <a:gd name="adj" fmla="val 13621"/>
              </a:avLst>
            </a:prstGeom>
            <a:grpFill/>
            <a:ln>
              <a:noFill/>
            </a:ln>
            <a:effectLst>
              <a:outerShdw blurRad="76200" dist="50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10"/>
          <p:cNvSpPr txBox="1"/>
          <p:nvPr/>
        </p:nvSpPr>
        <p:spPr>
          <a:xfrm>
            <a:off x="1665288" y="1136968"/>
            <a:ext cx="8861425" cy="1106805"/>
          </a:xfrm>
          <a:prstGeom prst="rect">
            <a:avLst/>
          </a:prstGeom>
          <a:noFill/>
          <a:ln w="9525">
            <a:noFill/>
          </a:ln>
        </p:spPr>
        <p:txBody>
          <a:bodyPr vert="horz" wrap="square" anchor="t">
            <a:spAutoFit/>
          </a:bodyPr>
          <a:lstStyle/>
          <a:p>
            <a:pPr lvl="0" algn="ctr">
              <a:buClrTx/>
              <a:buSzTx/>
              <a:buFontTx/>
            </a:pPr>
            <a:r>
              <a:rPr lang="en-US" altLang="zh-CN" sz="6600" b="1" dirty="0" err="1">
                <a:solidFill>
                  <a:srgbClr val="701E5E"/>
                </a:solidFill>
                <a:latin typeface="微软雅黑" panose="020B0503020204020204" pitchFamily="34" charset="-122"/>
                <a:ea typeface="微软雅黑" panose="020B0503020204020204" pitchFamily="34" charset="-122"/>
                <a:sym typeface="+mn-ea"/>
              </a:rPr>
              <a:t>Medichain</a:t>
            </a:r>
            <a:r>
              <a:rPr lang="en-US" altLang="zh-CN" sz="6600" b="1" dirty="0">
                <a:solidFill>
                  <a:srgbClr val="701E5E"/>
                </a:solidFill>
                <a:latin typeface="微软雅黑" panose="020B0503020204020204" pitchFamily="34" charset="-122"/>
                <a:ea typeface="微软雅黑" panose="020B0503020204020204" pitchFamily="34" charset="-122"/>
                <a:sym typeface="+mn-ea"/>
              </a:rPr>
              <a:t>-Advisor</a:t>
            </a:r>
            <a:endParaRPr lang="zh-CN" altLang="en-US" sz="6600" b="1" dirty="0">
              <a:solidFill>
                <a:srgbClr val="701E5E"/>
              </a:solidFill>
              <a:latin typeface="微软雅黑" panose="020B0503020204020204" pitchFamily="34" charset="-122"/>
              <a:ea typeface="微软雅黑" panose="020B0503020204020204" pitchFamily="34" charset="-122"/>
              <a:sym typeface="+mn-ea"/>
            </a:endParaRPr>
          </a:p>
        </p:txBody>
      </p:sp>
      <p:graphicFrame>
        <p:nvGraphicFramePr>
          <p:cNvPr id="30" name="表格 29"/>
          <p:cNvGraphicFramePr/>
          <p:nvPr>
            <p:custDataLst>
              <p:tags r:id="rId2"/>
            </p:custDataLst>
            <p:extLst>
              <p:ext uri="{D42A27DB-BD31-4B8C-83A1-F6EECF244321}">
                <p14:modId xmlns:p14="http://schemas.microsoft.com/office/powerpoint/2010/main" val="154571798"/>
              </p:ext>
            </p:extLst>
          </p:nvPr>
        </p:nvGraphicFramePr>
        <p:xfrm>
          <a:off x="3373755" y="3658235"/>
          <a:ext cx="6036945" cy="1097280"/>
        </p:xfrm>
        <a:graphic>
          <a:graphicData uri="http://schemas.openxmlformats.org/drawingml/2006/table">
            <a:tbl>
              <a:tblPr firstRow="1" bandRow="1">
                <a:tableStyleId>{5C22544A-7EE6-4342-B048-85BDC9FD1C3A}</a:tableStyleId>
              </a:tblPr>
              <a:tblGrid>
                <a:gridCol w="1827530">
                  <a:extLst>
                    <a:ext uri="{9D8B030D-6E8A-4147-A177-3AD203B41FA5}">
                      <a16:colId xmlns:a16="http://schemas.microsoft.com/office/drawing/2014/main" val="20000"/>
                    </a:ext>
                  </a:extLst>
                </a:gridCol>
                <a:gridCol w="4209415">
                  <a:extLst>
                    <a:ext uri="{9D8B030D-6E8A-4147-A177-3AD203B41FA5}">
                      <a16:colId xmlns:a16="http://schemas.microsoft.com/office/drawing/2014/main" val="20001"/>
                    </a:ext>
                  </a:extLst>
                </a:gridCol>
              </a:tblGrid>
              <a:tr h="683260">
                <a:tc>
                  <a:txBody>
                    <a:bodyPr/>
                    <a:lstStyle/>
                    <a:p>
                      <a:pPr algn="dist">
                        <a:buNone/>
                      </a:pPr>
                      <a:r>
                        <a:rPr lang="en-US" altLang="zh-CN" sz="2000" b="0">
                          <a:solidFill>
                            <a:srgbClr val="701E5E"/>
                          </a:solidFill>
                          <a:latin typeface="微软雅黑" panose="020B0503020204020204" pitchFamily="34" charset="-122"/>
                          <a:ea typeface="微软雅黑" panose="020B0503020204020204" pitchFamily="34" charset="-122"/>
                          <a:sym typeface="+mn-ea"/>
                        </a:rPr>
                        <a:t>小组成员</a:t>
                      </a:r>
                      <a:r>
                        <a:rPr lang="zh-CN" altLang="en-US" sz="2000" b="0">
                          <a:solidFill>
                            <a:srgbClr val="701E5E"/>
                          </a:solidFill>
                          <a:latin typeface="微软雅黑" panose="020B0503020204020204" pitchFamily="34" charset="-122"/>
                          <a:ea typeface="微软雅黑" panose="020B0503020204020204" pitchFamily="34" charset="-122"/>
                        </a:rPr>
                        <a:t>：</a:t>
                      </a:r>
                    </a:p>
                    <a:p>
                      <a:pPr algn="dist">
                        <a:buNone/>
                      </a:pPr>
                      <a:endParaRPr lang="zh-CN" altLang="en-US" sz="2000" b="0">
                        <a:solidFill>
                          <a:srgbClr val="701E5E"/>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a:noFill/>
                    </a:lnTlToBr>
                    <a:lnBlToTr>
                      <a:noFill/>
                    </a:lnBlToTr>
                    <a:noFill/>
                  </a:tcPr>
                </a:tc>
                <a:tc>
                  <a:txBody>
                    <a:bodyPr/>
                    <a:lstStyle/>
                    <a:p>
                      <a:pPr algn="just">
                        <a:buNone/>
                      </a:pPr>
                      <a:r>
                        <a:rPr lang="en-US" altLang="zh-CN" sz="2000" b="0" dirty="0" err="1">
                          <a:solidFill>
                            <a:srgbClr val="701E5E"/>
                          </a:solidFill>
                          <a:latin typeface="微软雅黑" panose="020B0503020204020204" pitchFamily="34" charset="-122"/>
                          <a:ea typeface="微软雅黑" panose="020B0503020204020204" pitchFamily="34" charset="-122"/>
                          <a:sym typeface="+mn-ea"/>
                        </a:rPr>
                        <a:t>邢清画</a:t>
                      </a:r>
                      <a:r>
                        <a:rPr lang="en-US" altLang="zh-CN" sz="2000" b="0" dirty="0">
                          <a:solidFill>
                            <a:srgbClr val="701E5E"/>
                          </a:solidFill>
                          <a:latin typeface="微软雅黑" panose="020B0503020204020204" pitchFamily="34" charset="-122"/>
                          <a:ea typeface="微软雅黑" panose="020B0503020204020204" pitchFamily="34" charset="-122"/>
                          <a:sym typeface="+mn-ea"/>
                        </a:rPr>
                        <a:t>  </a:t>
                      </a:r>
                      <a:r>
                        <a:rPr lang="en-US" altLang="zh-CN" sz="2000" b="0" dirty="0" err="1">
                          <a:solidFill>
                            <a:srgbClr val="701E5E"/>
                          </a:solidFill>
                          <a:latin typeface="微软雅黑" panose="020B0503020204020204" pitchFamily="34" charset="-122"/>
                          <a:ea typeface="微软雅黑" panose="020B0503020204020204" pitchFamily="34" charset="-122"/>
                          <a:sym typeface="+mn-ea"/>
                        </a:rPr>
                        <a:t>苑译元</a:t>
                      </a:r>
                      <a:r>
                        <a:rPr lang="en-US" altLang="zh-CN" sz="2000" b="0" dirty="0">
                          <a:solidFill>
                            <a:srgbClr val="701E5E"/>
                          </a:solidFill>
                          <a:latin typeface="微软雅黑" panose="020B0503020204020204" pitchFamily="34" charset="-122"/>
                          <a:ea typeface="微软雅黑" panose="020B0503020204020204" pitchFamily="34" charset="-122"/>
                          <a:sym typeface="+mn-ea"/>
                        </a:rPr>
                        <a:t>  </a:t>
                      </a:r>
                      <a:r>
                        <a:rPr lang="en-US" altLang="zh-CN" sz="2000" b="0" dirty="0" err="1">
                          <a:solidFill>
                            <a:srgbClr val="701E5E"/>
                          </a:solidFill>
                          <a:latin typeface="微软雅黑" panose="020B0503020204020204" pitchFamily="34" charset="-122"/>
                          <a:ea typeface="微软雅黑" panose="020B0503020204020204" pitchFamily="34" charset="-122"/>
                          <a:sym typeface="+mn-ea"/>
                        </a:rPr>
                        <a:t>田晋宇</a:t>
                      </a:r>
                      <a:r>
                        <a:rPr lang="en-US" altLang="zh-CN" sz="2000" b="0" dirty="0">
                          <a:solidFill>
                            <a:srgbClr val="701E5E"/>
                          </a:solidFill>
                          <a:latin typeface="微软雅黑" panose="020B0503020204020204" pitchFamily="34" charset="-122"/>
                          <a:ea typeface="微软雅黑" panose="020B0503020204020204" pitchFamily="34" charset="-122"/>
                          <a:sym typeface="+mn-ea"/>
                        </a:rPr>
                        <a:t>  </a:t>
                      </a:r>
                      <a:r>
                        <a:rPr lang="en-US" altLang="zh-CN" sz="2000" b="0" dirty="0" err="1">
                          <a:solidFill>
                            <a:srgbClr val="701E5E"/>
                          </a:solidFill>
                          <a:latin typeface="微软雅黑" panose="020B0503020204020204" pitchFamily="34" charset="-122"/>
                          <a:ea typeface="微软雅黑" panose="020B0503020204020204" pitchFamily="34" charset="-122"/>
                          <a:sym typeface="+mn-ea"/>
                        </a:rPr>
                        <a:t>窦楷然</a:t>
                      </a:r>
                      <a:endParaRPr lang="en-US" altLang="zh-CN" sz="2000" b="0" dirty="0">
                        <a:solidFill>
                          <a:srgbClr val="701E5E"/>
                        </a:solidFill>
                        <a:latin typeface="微软雅黑" panose="020B0503020204020204" pitchFamily="34" charset="-122"/>
                        <a:ea typeface="微软雅黑" panose="020B0503020204020204" pitchFamily="34" charset="-122"/>
                        <a:sym typeface="+mn-ea"/>
                      </a:endParaRPr>
                    </a:p>
                    <a:p>
                      <a:pPr algn="just">
                        <a:buNone/>
                      </a:pPr>
                      <a:endParaRPr lang="en-US" altLang="zh-CN" sz="2000" b="0" dirty="0">
                        <a:solidFill>
                          <a:srgbClr val="701E5E"/>
                        </a:solidFill>
                        <a:latin typeface="微软雅黑" panose="020B0503020204020204" pitchFamily="34" charset="-122"/>
                        <a:ea typeface="微软雅黑" panose="020B0503020204020204" pitchFamily="34" charset="-122"/>
                        <a:sym typeface="+mn-ea"/>
                      </a:endParaRP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96240">
                <a:tc>
                  <a:txBody>
                    <a:bodyPr/>
                    <a:lstStyle/>
                    <a:p>
                      <a:pPr algn="dist">
                        <a:buNone/>
                      </a:pPr>
                      <a:r>
                        <a:rPr lang="zh-CN" altLang="en-US" sz="2000" dirty="0">
                          <a:solidFill>
                            <a:srgbClr val="701E5E"/>
                          </a:solidFill>
                          <a:latin typeface="微软雅黑" panose="020B0503020204020204" pitchFamily="34" charset="-122"/>
                          <a:ea typeface="微软雅黑" panose="020B0503020204020204" pitchFamily="34" charset="-122"/>
                          <a:sym typeface="+mn-ea"/>
                        </a:rPr>
                        <a:t>汇报时间：</a:t>
                      </a:r>
                      <a:endParaRPr lang="zh-CN" altLang="en-US" sz="2000" b="0" dirty="0">
                        <a:solidFill>
                          <a:srgbClr val="701E5E"/>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a:noFill/>
                    </a:lnTlToBr>
                    <a:lnBlToTr>
                      <a:noFill/>
                    </a:lnBlToTr>
                    <a:noFill/>
                  </a:tcPr>
                </a:tc>
                <a:tc>
                  <a:txBody>
                    <a:bodyPr/>
                    <a:lstStyle/>
                    <a:p>
                      <a:pPr algn="just">
                        <a:buNone/>
                      </a:pPr>
                      <a:r>
                        <a:rPr lang="en-US" altLang="zh-CN"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2 0 2 4 </a:t>
                      </a:r>
                      <a:r>
                        <a:rPr lang="zh-CN" altLang="en-US"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 0 7 </a:t>
                      </a:r>
                      <a:r>
                        <a:rPr lang="zh-CN" altLang="en-US"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 2 6 </a:t>
                      </a:r>
                      <a:r>
                        <a:rPr lang="zh-CN" altLang="en-US" sz="2000"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en-US" altLang="zh-CN" sz="2000" b="0" dirty="0">
                        <a:solidFill>
                          <a:srgbClr val="701E5E"/>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文本框 10"/>
          <p:cNvSpPr txBox="1"/>
          <p:nvPr/>
        </p:nvSpPr>
        <p:spPr>
          <a:xfrm>
            <a:off x="1665288" y="2412683"/>
            <a:ext cx="8861425" cy="1076325"/>
          </a:xfrm>
          <a:prstGeom prst="rect">
            <a:avLst/>
          </a:prstGeom>
          <a:noFill/>
          <a:ln w="9525">
            <a:noFill/>
          </a:ln>
        </p:spPr>
        <p:txBody>
          <a:bodyPr vert="horz" wrap="square" anchor="t">
            <a:spAutoFit/>
          </a:bodyPr>
          <a:lstStyle/>
          <a:p>
            <a:pPr lvl="0" algn="ctr">
              <a:buClrTx/>
              <a:buSzTx/>
              <a:buFontTx/>
            </a:pPr>
            <a:r>
              <a:rPr lang="zh-CN" altLang="en-US" sz="3200" b="1" dirty="0">
                <a:solidFill>
                  <a:srgbClr val="701E5E"/>
                </a:solidFill>
                <a:latin typeface="微软雅黑" panose="020B0503020204020204" pitchFamily="34" charset="-122"/>
                <a:ea typeface="微软雅黑" panose="020B0503020204020204" pitchFamily="34" charset="-122"/>
                <a:sym typeface="+mn-ea"/>
              </a:rPr>
              <a:t>基于</a:t>
            </a:r>
            <a:r>
              <a:rPr lang="en-US" altLang="zh-CN" sz="3200" b="1" dirty="0">
                <a:solidFill>
                  <a:srgbClr val="701E5E"/>
                </a:solidFill>
                <a:latin typeface="微软雅黑" panose="020B0503020204020204" pitchFamily="34" charset="-122"/>
                <a:ea typeface="微软雅黑" panose="020B0503020204020204" pitchFamily="34" charset="-122"/>
                <a:sym typeface="+mn-ea"/>
              </a:rPr>
              <a:t>LLM</a:t>
            </a:r>
            <a:r>
              <a:rPr lang="zh-CN" altLang="en-US" sz="3200" b="1" dirty="0">
                <a:solidFill>
                  <a:srgbClr val="701E5E"/>
                </a:solidFill>
                <a:latin typeface="微软雅黑" panose="020B0503020204020204" pitchFamily="34" charset="-122"/>
                <a:ea typeface="微软雅黑" panose="020B0503020204020204" pitchFamily="34" charset="-122"/>
                <a:sym typeface="+mn-ea"/>
              </a:rPr>
              <a:t>的智能医疗系统</a:t>
            </a:r>
            <a:endParaRPr lang="zh-CN" altLang="en-US" sz="3200" b="1" dirty="0">
              <a:solidFill>
                <a:srgbClr val="701E5E"/>
              </a:solidFill>
              <a:latin typeface="微软雅黑" panose="020B0503020204020204" pitchFamily="34" charset="-122"/>
              <a:ea typeface="微软雅黑" panose="020B0503020204020204" pitchFamily="34" charset="-122"/>
            </a:endParaRPr>
          </a:p>
          <a:p>
            <a:pPr lvl="0" algn="ctr">
              <a:buClrTx/>
              <a:buSzTx/>
              <a:buFontTx/>
            </a:pPr>
            <a:endParaRPr lang="zh-CN" altLang="en-US" sz="3200" b="1" dirty="0">
              <a:solidFill>
                <a:srgbClr val="701E5E"/>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用户身份认证</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27" name="图片 26" descr="微信图片_20240725112044"/>
          <p:cNvPicPr>
            <a:picLocks noChangeAspect="1"/>
          </p:cNvPicPr>
          <p:nvPr/>
        </p:nvPicPr>
        <p:blipFill>
          <a:blip r:embed="rId4"/>
          <a:stretch>
            <a:fillRect/>
          </a:stretch>
        </p:blipFill>
        <p:spPr>
          <a:xfrm>
            <a:off x="650875" y="1818640"/>
            <a:ext cx="8524875" cy="4697730"/>
          </a:xfrm>
          <a:prstGeom prst="rect">
            <a:avLst/>
          </a:prstGeom>
        </p:spPr>
      </p:pic>
      <p:sp>
        <p:nvSpPr>
          <p:cNvPr id="28" name="文本框 27"/>
          <p:cNvSpPr txBox="1"/>
          <p:nvPr/>
        </p:nvSpPr>
        <p:spPr>
          <a:xfrm>
            <a:off x="9448165" y="2283460"/>
            <a:ext cx="2475230" cy="2799715"/>
          </a:xfrm>
          <a:prstGeom prst="rect">
            <a:avLst/>
          </a:prstGeom>
          <a:noFill/>
        </p:spPr>
        <p:txBody>
          <a:bodyPr wrap="square" rtlCol="0" anchor="t">
            <a:spAutoFit/>
          </a:bodyPr>
          <a:lstStyle/>
          <a:p>
            <a:r>
              <a:rPr lang="en-US" altLang="zh-CN" sz="1600">
                <a:latin typeface="汉仪君黑-45简" panose="020B0604020202020204" charset="-122"/>
                <a:ea typeface="汉仪君黑-45简" panose="020B0604020202020204" charset="-122"/>
                <a:cs typeface="汉仪君黑-45简" panose="020B0604020202020204" charset="-122"/>
                <a:sym typeface="汉仪君黑-45简" panose="020B0604020202020204" charset="-122"/>
              </a:rPr>
              <a:t>普通用户和管理员登录：前端提供了登录表单，用户需要填写用户名和密码后点击登录按钮进行身份验证（见login.html）</a:t>
            </a:r>
          </a:p>
          <a:p>
            <a:endParaRPr lang="en-US" altLang="zh-CN" sz="1600">
              <a:latin typeface="汉仪君黑-45简" panose="020B0604020202020204" charset="-122"/>
              <a:ea typeface="汉仪君黑-45简" panose="020B0604020202020204" charset="-122"/>
              <a:cs typeface="汉仪君黑-45简" panose="020B0604020202020204" charset="-122"/>
              <a:sym typeface="汉仪君黑-45简" panose="020B0604020202020204" charset="-122"/>
            </a:endParaRPr>
          </a:p>
          <a:p>
            <a:r>
              <a:rPr lang="en-US" altLang="zh-CN" sz="1600">
                <a:latin typeface="汉仪君黑-45简" panose="020B0604020202020204" charset="-122"/>
                <a:ea typeface="汉仪君黑-45简" panose="020B0604020202020204" charset="-122"/>
                <a:cs typeface="汉仪君黑-45简" panose="020B0604020202020204" charset="-122"/>
                <a:sym typeface="汉仪君黑-45简" panose="020B0604020202020204" charset="-122"/>
              </a:rPr>
              <a:t>用户注册：新用户可以通过注册表单输入用户名、密码、手机号、年龄、性别、邮箱地址和验证码进行注册（见register.html）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latin typeface="微软雅黑" panose="020B0503020204020204" pitchFamily="34" charset="-122"/>
                <a:ea typeface="微软雅黑" panose="020B0503020204020204" pitchFamily="34" charset="-122"/>
                <a:sym typeface="汉仪君黑-45简" panose="020B0604020202020204" charset="-122"/>
              </a:rPr>
              <a:t>信息查阅和搜索</a:t>
            </a:r>
            <a:r>
              <a:rPr lang="zh-CN" altLang="en-US" sz="2400" dirty="0">
                <a:solidFill>
                  <a:srgbClr val="4864A3"/>
                </a:solidFill>
                <a:latin typeface="汉仪菱心体简" panose="02010400000101010101" charset="-122"/>
                <a:ea typeface="汉仪菱心体简" panose="02010400000101010101" charset="-122"/>
                <a:sym typeface="汉仪君黑-45简" panose="020B0604020202020204" charset="-122"/>
              </a:rPr>
              <a:t> </a:t>
            </a:r>
            <a:endPar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endParaRPr>
          </a:p>
        </p:txBody>
      </p:sp>
      <p:pic>
        <p:nvPicPr>
          <p:cNvPr id="28" name="图片 27" descr="微信图片_20240725112946"/>
          <p:cNvPicPr>
            <a:picLocks noChangeAspect="1"/>
          </p:cNvPicPr>
          <p:nvPr/>
        </p:nvPicPr>
        <p:blipFill>
          <a:blip r:embed="rId4"/>
          <a:stretch>
            <a:fillRect/>
          </a:stretch>
        </p:blipFill>
        <p:spPr>
          <a:xfrm>
            <a:off x="2922905" y="851535"/>
            <a:ext cx="6262370" cy="57454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latin typeface="微软雅黑" panose="020B0503020204020204" pitchFamily="34" charset="-122"/>
                <a:ea typeface="微软雅黑" panose="020B0503020204020204" pitchFamily="34" charset="-122"/>
                <a:sym typeface="汉仪君黑-45简" panose="020B0604020202020204" charset="-122"/>
              </a:rPr>
              <a:t>信息查阅和搜索</a:t>
            </a:r>
            <a:r>
              <a:rPr lang="zh-CN" altLang="en-US" sz="2400" dirty="0">
                <a:solidFill>
                  <a:srgbClr val="4864A3"/>
                </a:solidFill>
                <a:latin typeface="汉仪菱心体简" panose="02010400000101010101" charset="-122"/>
                <a:ea typeface="汉仪菱心体简" panose="02010400000101010101" charset="-122"/>
                <a:sym typeface="汉仪君黑-45简" panose="020B0604020202020204" charset="-122"/>
              </a:rPr>
              <a:t> </a:t>
            </a:r>
            <a:endPar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endParaRPr>
          </a:p>
        </p:txBody>
      </p:sp>
      <p:pic>
        <p:nvPicPr>
          <p:cNvPr id="6" name="图片 5" descr="微信图片_20240725112201"/>
          <p:cNvPicPr>
            <a:picLocks noChangeAspect="1"/>
          </p:cNvPicPr>
          <p:nvPr/>
        </p:nvPicPr>
        <p:blipFill>
          <a:blip r:embed="rId4"/>
          <a:stretch>
            <a:fillRect/>
          </a:stretch>
        </p:blipFill>
        <p:spPr>
          <a:xfrm>
            <a:off x="1442720" y="1771650"/>
            <a:ext cx="9307195" cy="4711065"/>
          </a:xfrm>
          <a:prstGeom prst="rect">
            <a:avLst/>
          </a:prstGeom>
        </p:spPr>
      </p:pic>
      <p:pic>
        <p:nvPicPr>
          <p:cNvPr id="7" name="图片 6" descr="微信图片_20240725112205"/>
          <p:cNvPicPr>
            <a:picLocks noChangeAspect="1"/>
          </p:cNvPicPr>
          <p:nvPr/>
        </p:nvPicPr>
        <p:blipFill>
          <a:blip r:embed="rId5"/>
          <a:stretch>
            <a:fillRect/>
          </a:stretch>
        </p:blipFill>
        <p:spPr>
          <a:xfrm>
            <a:off x="1442720" y="1714500"/>
            <a:ext cx="9368790" cy="47682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latin typeface="微软雅黑" panose="020B0503020204020204" pitchFamily="34" charset="-122"/>
                <a:ea typeface="微软雅黑" panose="020B0503020204020204" pitchFamily="34" charset="-122"/>
                <a:sym typeface="汉仪君黑-45简" panose="020B0604020202020204" charset="-122"/>
              </a:rPr>
              <a:t>信息查阅和搜索</a:t>
            </a:r>
            <a:r>
              <a:rPr lang="zh-CN" altLang="en-US" sz="2400" dirty="0">
                <a:solidFill>
                  <a:srgbClr val="4864A3"/>
                </a:solidFill>
                <a:latin typeface="汉仪菱心体简" panose="02010400000101010101" charset="-122"/>
                <a:ea typeface="汉仪菱心体简" panose="02010400000101010101" charset="-122"/>
                <a:sym typeface="汉仪君黑-45简" panose="020B0604020202020204" charset="-122"/>
              </a:rPr>
              <a:t> </a:t>
            </a:r>
            <a:endPar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endParaRPr>
          </a:p>
        </p:txBody>
      </p:sp>
      <p:pic>
        <p:nvPicPr>
          <p:cNvPr id="9" name="图片 8" descr="微信图片_20240725112211"/>
          <p:cNvPicPr>
            <a:picLocks noChangeAspect="1"/>
          </p:cNvPicPr>
          <p:nvPr/>
        </p:nvPicPr>
        <p:blipFill>
          <a:blip r:embed="rId4"/>
          <a:stretch>
            <a:fillRect/>
          </a:stretch>
        </p:blipFill>
        <p:spPr>
          <a:xfrm>
            <a:off x="1487805" y="1800860"/>
            <a:ext cx="9201785" cy="465772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信息查阅和搜索</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微信图片_20240725112156"/>
          <p:cNvPicPr>
            <a:picLocks noChangeAspect="1"/>
          </p:cNvPicPr>
          <p:nvPr/>
        </p:nvPicPr>
        <p:blipFill>
          <a:blip r:embed="rId4"/>
          <a:stretch>
            <a:fillRect/>
          </a:stretch>
        </p:blipFill>
        <p:spPr>
          <a:xfrm>
            <a:off x="1644650" y="1771650"/>
            <a:ext cx="8888095" cy="4564380"/>
          </a:xfrm>
          <a:prstGeom prst="rect">
            <a:avLst/>
          </a:prstGeom>
        </p:spPr>
      </p:pic>
      <p:pic>
        <p:nvPicPr>
          <p:cNvPr id="5" name="图片 4" descr="微信图片_20240725112159"/>
          <p:cNvPicPr>
            <a:picLocks noChangeAspect="1"/>
          </p:cNvPicPr>
          <p:nvPr/>
        </p:nvPicPr>
        <p:blipFill>
          <a:blip r:embed="rId5"/>
          <a:stretch>
            <a:fillRect/>
          </a:stretch>
        </p:blipFill>
        <p:spPr>
          <a:xfrm>
            <a:off x="1502410" y="1621790"/>
            <a:ext cx="9172575" cy="465264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539750" y="3601460"/>
            <a:ext cx="11112500" cy="2729489"/>
            <a:chOff x="858" y="4531"/>
            <a:chExt cx="17500" cy="2880"/>
          </a:xfrm>
          <a:solidFill>
            <a:schemeClr val="bg1">
              <a:lumMod val="85000"/>
            </a:schemeClr>
          </a:solidFill>
        </p:grpSpPr>
        <p:sp>
          <p:nvSpPr>
            <p:cNvPr id="5" name="圆角矩形 4"/>
            <p:cNvSpPr/>
            <p:nvPr>
              <p:custDataLst>
                <p:tags r:id="rId12"/>
              </p:custDataLst>
            </p:nvPr>
          </p:nvSpPr>
          <p:spPr>
            <a:xfrm>
              <a:off x="858" y="4531"/>
              <a:ext cx="17501" cy="2881"/>
            </a:xfrm>
            <a:prstGeom prst="roundRect">
              <a:avLst>
                <a:gd name="adj" fmla="val 1210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13"/>
              </p:custDataLst>
            </p:nvPr>
          </p:nvSpPr>
          <p:spPr>
            <a:xfrm>
              <a:off x="858" y="4531"/>
              <a:ext cx="17501" cy="2881"/>
            </a:xfrm>
            <a:prstGeom prst="roundRect">
              <a:avLst>
                <a:gd name="adj" fmla="val 12106"/>
              </a:avLst>
            </a:prstGeom>
            <a:grpFill/>
            <a:ln>
              <a:noFill/>
            </a:ln>
            <a:effectLst>
              <a:outerShdw blurRad="50800" dist="381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custDataLst>
              <p:tags r:id="rId3"/>
            </p:custDataLst>
          </p:nvPr>
        </p:nvGrpSpPr>
        <p:grpSpPr>
          <a:xfrm>
            <a:off x="545465" y="1238250"/>
            <a:ext cx="11112500" cy="2333612"/>
            <a:chOff x="859" y="1950"/>
            <a:chExt cx="17500" cy="2880"/>
          </a:xfrm>
          <a:solidFill>
            <a:schemeClr val="bg1">
              <a:lumMod val="95000"/>
            </a:schemeClr>
          </a:solidFill>
        </p:grpSpPr>
        <p:sp>
          <p:nvSpPr>
            <p:cNvPr id="4" name="同侧圆角矩形 3"/>
            <p:cNvSpPr/>
            <p:nvPr>
              <p:custDataLst>
                <p:tags r:id="rId10"/>
              </p:custDataLst>
            </p:nvPr>
          </p:nvSpPr>
          <p:spPr>
            <a:xfrm flipV="1">
              <a:off x="859" y="1950"/>
              <a:ext cx="17501" cy="2881"/>
            </a:xfrm>
            <a:prstGeom prst="round2Same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同侧圆角矩形 8"/>
            <p:cNvSpPr/>
            <p:nvPr>
              <p:custDataLst>
                <p:tags r:id="rId11"/>
              </p:custDataLst>
            </p:nvPr>
          </p:nvSpPr>
          <p:spPr>
            <a:xfrm flipV="1">
              <a:off x="859" y="1950"/>
              <a:ext cx="17501" cy="2881"/>
            </a:xfrm>
            <a:prstGeom prst="round2SameRect">
              <a:avLst/>
            </a:prstGeom>
            <a:grpFill/>
            <a:ln>
              <a:noFill/>
            </a:ln>
            <a:effectLst>
              <a:outerShdw blurRad="127000" dist="381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custDataLst>
              <p:tags r:id="rId4"/>
            </p:custDataLst>
          </p:nvPr>
        </p:nvGrpSpPr>
        <p:grpSpPr>
          <a:xfrm>
            <a:off x="728980" y="1377078"/>
            <a:ext cx="10681970" cy="2194784"/>
            <a:chOff x="1557" y="3929"/>
            <a:chExt cx="16822" cy="3456"/>
          </a:xfrm>
        </p:grpSpPr>
        <p:sp>
          <p:nvSpPr>
            <p:cNvPr id="10263" name="333333"/>
            <p:cNvSpPr txBox="1"/>
            <p:nvPr>
              <p:custDataLst>
                <p:tags r:id="rId8"/>
              </p:custDataLst>
            </p:nvPr>
          </p:nvSpPr>
          <p:spPr>
            <a:xfrm>
              <a:off x="1557" y="3929"/>
              <a:ext cx="10490" cy="58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01.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前端实现疾病展示界面和药品展示界面</a:t>
              </a:r>
            </a:p>
          </p:txBody>
        </p:sp>
        <p:sp>
          <p:nvSpPr>
            <p:cNvPr id="41" name="1111"/>
            <p:cNvSpPr txBox="1"/>
            <p:nvPr>
              <p:custDataLst>
                <p:tags r:id="rId9"/>
              </p:custDataLst>
            </p:nvPr>
          </p:nvSpPr>
          <p:spPr>
            <a:xfrm>
              <a:off x="1557" y="4398"/>
              <a:ext cx="16822" cy="2987"/>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前端框架：使用了</a:t>
              </a:r>
              <a:r>
                <a:rPr lang="en-US" altLang="zh-CN" sz="1600" dirty="0">
                  <a:solidFill>
                    <a:srgbClr val="262626"/>
                  </a:solidFill>
                  <a:latin typeface="微软雅黑 Light" panose="020B0502040204020203" charset="-122"/>
                  <a:ea typeface="微软雅黑 Light" panose="020B0502040204020203" charset="-122"/>
                </a:rPr>
                <a:t>HTML</a:t>
              </a: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CSS</a:t>
              </a: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JavaScript</a:t>
              </a:r>
              <a:r>
                <a:rPr lang="zh-CN" altLang="en-US" sz="1600" dirty="0">
                  <a:solidFill>
                    <a:srgbClr val="262626"/>
                  </a:solidFill>
                  <a:latin typeface="微软雅黑 Light" panose="020B0502040204020203" charset="-122"/>
                  <a:ea typeface="微软雅黑 Light" panose="020B0502040204020203" charset="-122"/>
                </a:rPr>
                <a:t>进行页面结构、样式和交互设计；使用了</a:t>
              </a:r>
              <a:r>
                <a:rPr lang="en-US" altLang="zh-CN" sz="1600" dirty="0">
                  <a:solidFill>
                    <a:srgbClr val="262626"/>
                  </a:solidFill>
                  <a:latin typeface="微软雅黑 Light" panose="020B0502040204020203" charset="-122"/>
                  <a:ea typeface="微软雅黑 Light" panose="020B0502040204020203" charset="-122"/>
                </a:rPr>
                <a:t>Bootstrap</a:t>
              </a:r>
              <a:r>
                <a:rPr lang="zh-CN" altLang="en-US" sz="1600" dirty="0">
                  <a:solidFill>
                    <a:srgbClr val="262626"/>
                  </a:solidFill>
                  <a:latin typeface="微软雅黑 Light" panose="020B0502040204020203" charset="-122"/>
                  <a:ea typeface="微软雅黑 Light" panose="020B0502040204020203" charset="-122"/>
                </a:rPr>
                <a:t>等前端库以提高开发效率和页面美观性。</a:t>
              </a:r>
            </a:p>
            <a:p>
              <a:pPr algn="just">
                <a:lnSpc>
                  <a:spcPct val="150000"/>
                </a:lnSpc>
              </a:pPr>
              <a:r>
                <a:rPr lang="en-US" altLang="zh-CN" sz="1600" dirty="0" err="1">
                  <a:solidFill>
                    <a:srgbClr val="262626"/>
                  </a:solidFill>
                  <a:latin typeface="微软雅黑 Light" panose="020B0502040204020203" charset="-122"/>
                  <a:ea typeface="微软雅黑 Light" panose="020B0502040204020203" charset="-122"/>
                </a:rPr>
                <a:t>Thymeleaf</a:t>
              </a:r>
              <a:r>
                <a:rPr lang="zh-CN" altLang="en-US" sz="1600" dirty="0">
                  <a:solidFill>
                    <a:srgbClr val="262626"/>
                  </a:solidFill>
                  <a:latin typeface="微软雅黑 Light" panose="020B0502040204020203" charset="-122"/>
                  <a:ea typeface="微软雅黑 Light" panose="020B0502040204020203" charset="-122"/>
                </a:rPr>
                <a:t>模板引擎：通过</a:t>
              </a:r>
              <a:r>
                <a:rPr lang="en-US" altLang="zh-CN" sz="1600" dirty="0" err="1">
                  <a:solidFill>
                    <a:srgbClr val="262626"/>
                  </a:solidFill>
                  <a:latin typeface="微软雅黑 Light" panose="020B0502040204020203" charset="-122"/>
                  <a:ea typeface="微软雅黑 Light" panose="020B0502040204020203" charset="-122"/>
                </a:rPr>
                <a:t>Thymeleaf</a:t>
              </a:r>
              <a:r>
                <a:rPr lang="zh-CN" altLang="en-US" sz="1600" dirty="0">
                  <a:solidFill>
                    <a:srgbClr val="262626"/>
                  </a:solidFill>
                  <a:latin typeface="微软雅黑 Light" panose="020B0502040204020203" charset="-122"/>
                  <a:ea typeface="微软雅黑 Light" panose="020B0502040204020203" charset="-122"/>
                </a:rPr>
                <a:t>在</a:t>
              </a:r>
              <a:r>
                <a:rPr lang="en-US" altLang="zh-CN" sz="1600" dirty="0">
                  <a:solidFill>
                    <a:srgbClr val="262626"/>
                  </a:solidFill>
                  <a:latin typeface="微软雅黑 Light" panose="020B0502040204020203" charset="-122"/>
                  <a:ea typeface="微软雅黑 Light" panose="020B0502040204020203" charset="-122"/>
                </a:rPr>
                <a:t>Java</a:t>
              </a:r>
              <a:r>
                <a:rPr lang="zh-CN" altLang="en-US" sz="1600" dirty="0">
                  <a:solidFill>
                    <a:srgbClr val="262626"/>
                  </a:solidFill>
                  <a:latin typeface="微软雅黑 Light" panose="020B0502040204020203" charset="-122"/>
                  <a:ea typeface="微软雅黑 Light" panose="020B0502040204020203" charset="-122"/>
                </a:rPr>
                <a:t>后端与前端之间进行数据传递和动态内容渲染。</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AJAX</a:t>
              </a:r>
              <a:r>
                <a:rPr lang="zh-CN" altLang="en-US" sz="1600" dirty="0">
                  <a:solidFill>
                    <a:srgbClr val="262626"/>
                  </a:solidFill>
                  <a:latin typeface="微软雅黑 Light" panose="020B0502040204020203" charset="-122"/>
                  <a:ea typeface="微软雅黑 Light" panose="020B0502040204020203" charset="-122"/>
                </a:rPr>
                <a:t>请求：通过</a:t>
              </a:r>
              <a:r>
                <a:rPr lang="en-US" altLang="zh-CN" sz="1600" dirty="0">
                  <a:solidFill>
                    <a:srgbClr val="262626"/>
                  </a:solidFill>
                  <a:latin typeface="微软雅黑 Light" panose="020B0502040204020203" charset="-122"/>
                  <a:ea typeface="微软雅黑 Light" panose="020B0502040204020203" charset="-122"/>
                </a:rPr>
                <a:t>JavaScript</a:t>
              </a:r>
              <a:r>
                <a:rPr lang="zh-CN" altLang="en-US" sz="1600" dirty="0">
                  <a:solidFill>
                    <a:srgbClr val="262626"/>
                  </a:solidFill>
                  <a:latin typeface="微软雅黑 Light" panose="020B0502040204020203" charset="-122"/>
                  <a:ea typeface="微软雅黑 Light" panose="020B0502040204020203" charset="-122"/>
                </a:rPr>
                <a:t>的</a:t>
              </a:r>
              <a:r>
                <a:rPr lang="en-US" altLang="zh-CN" sz="1600" dirty="0">
                  <a:solidFill>
                    <a:srgbClr val="262626"/>
                  </a:solidFill>
                  <a:latin typeface="微软雅黑 Light" panose="020B0502040204020203" charset="-122"/>
                  <a:ea typeface="微软雅黑 Light" panose="020B0502040204020203" charset="-122"/>
                </a:rPr>
                <a:t>AJAX</a:t>
              </a:r>
              <a:r>
                <a:rPr lang="zh-CN" altLang="en-US" sz="1600" dirty="0">
                  <a:solidFill>
                    <a:srgbClr val="262626"/>
                  </a:solidFill>
                  <a:latin typeface="微软雅黑 Light" panose="020B0502040204020203" charset="-122"/>
                  <a:ea typeface="微软雅黑 Light" panose="020B0502040204020203" charset="-122"/>
                </a:rPr>
                <a:t>请求与后端本地服务器进行数据交互，获取疾病和药品的信息并动态展示在页面上。</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表单提交：用户在新增疾病或药品时，通过表单填写信息并提交，前端通过</a:t>
              </a:r>
              <a:r>
                <a:rPr lang="en-US" altLang="zh-CN" sz="1600" dirty="0">
                  <a:solidFill>
                    <a:srgbClr val="262626"/>
                  </a:solidFill>
                  <a:latin typeface="微软雅黑 Light" panose="020B0502040204020203" charset="-122"/>
                  <a:ea typeface="微软雅黑 Light" panose="020B0502040204020203" charset="-122"/>
                </a:rPr>
                <a:t>AJAX</a:t>
              </a:r>
              <a:r>
                <a:rPr lang="zh-CN" altLang="en-US" sz="1600" dirty="0">
                  <a:solidFill>
                    <a:srgbClr val="262626"/>
                  </a:solidFill>
                  <a:latin typeface="微软雅黑 Light" panose="020B0502040204020203" charset="-122"/>
                  <a:ea typeface="微软雅黑 Light" panose="020B0502040204020203" charset="-122"/>
                </a:rPr>
                <a:t>将表单数据发送到后端。</a:t>
              </a:r>
            </a:p>
          </p:txBody>
        </p:sp>
      </p:grpSp>
      <p:grpSp>
        <p:nvGrpSpPr>
          <p:cNvPr id="13" name="组合 12"/>
          <p:cNvGrpSpPr/>
          <p:nvPr>
            <p:custDataLst>
              <p:tags r:id="rId5"/>
            </p:custDataLst>
          </p:nvPr>
        </p:nvGrpSpPr>
        <p:grpSpPr>
          <a:xfrm>
            <a:off x="728980" y="3711254"/>
            <a:ext cx="10808970" cy="2557406"/>
            <a:chOff x="3510" y="3877"/>
            <a:chExt cx="17022" cy="4027"/>
          </a:xfrm>
        </p:grpSpPr>
        <p:sp>
          <p:nvSpPr>
            <p:cNvPr id="14" name="333333"/>
            <p:cNvSpPr txBox="1"/>
            <p:nvPr>
              <p:custDataLst>
                <p:tags r:id="rId6"/>
              </p:custDataLst>
            </p:nvPr>
          </p:nvSpPr>
          <p:spPr>
            <a:xfrm>
              <a:off x="3510" y="3877"/>
              <a:ext cx="10152" cy="58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02.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将用户信息同步到</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1111"/>
            <p:cNvSpPr txBox="1"/>
            <p:nvPr>
              <p:custDataLst>
                <p:tags r:id="rId7"/>
              </p:custDataLst>
            </p:nvPr>
          </p:nvSpPr>
          <p:spPr>
            <a:xfrm>
              <a:off x="3512" y="4335"/>
              <a:ext cx="17020" cy="3569"/>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表单提交：用户填写表单并点击提交按钮后，</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JavaScript</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捕获表单数据。</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AJAX</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发送数据：使用</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AJAX</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将表单数据发送到后端。</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后端接收数据：</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Java</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后端通过</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Controller</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接收前端发送的数据。</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业务逻辑处理：后端处理数据，调用</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Service</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层的方法将数据保存到</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MySQL</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数据库中。</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数据库操作：通过</a:t>
              </a:r>
              <a:r>
                <a:rPr lang="en-US" altLang="zh-CN" sz="1600" dirty="0">
                  <a:solidFill>
                    <a:srgbClr val="262626"/>
                  </a:solidFill>
                  <a:latin typeface="微软雅黑 Light" panose="020B0502040204020203" charset="-122"/>
                  <a:ea typeface="微软雅黑 Light" panose="020B0502040204020203" charset="-122"/>
                  <a:sym typeface="汉仪君黑-45简" panose="020B0604020202020204" charset="-122"/>
                </a:rPr>
                <a:t>JPA</a:t>
              </a: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等持久层框架，将数据插入到数据库的相应表中。</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前端更新：后端处理完成后，返回处理结果给前端，前端根据返回结果进行页面更新或显示相应提示信息。</a:t>
              </a:r>
            </a:p>
          </p:txBody>
        </p:sp>
      </p:grpSp>
      <p:grpSp>
        <p:nvGrpSpPr>
          <p:cNvPr id="73" name="组合 72"/>
          <p:cNvGrpSpPr/>
          <p:nvPr/>
        </p:nvGrpSpPr>
        <p:grpSpPr>
          <a:xfrm>
            <a:off x="1946910" y="277495"/>
            <a:ext cx="6808470" cy="575945"/>
            <a:chOff x="5422" y="437"/>
            <a:chExt cx="8366" cy="907"/>
          </a:xfrm>
        </p:grpSpPr>
        <p:grpSp>
          <p:nvGrpSpPr>
            <p:cNvPr id="21" name="组合 20"/>
            <p:cNvGrpSpPr/>
            <p:nvPr/>
          </p:nvGrpSpPr>
          <p:grpSpPr>
            <a:xfrm>
              <a:off x="5422" y="437"/>
              <a:ext cx="8366" cy="907"/>
              <a:chOff x="5422" y="476"/>
              <a:chExt cx="8366" cy="828"/>
            </a:xfrm>
          </p:grpSpPr>
          <p:sp>
            <p:nvSpPr>
              <p:cNvPr id="25" name="圆角矩形 2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000" y="528"/>
              <a:ext cx="3636" cy="727"/>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疾病和药品展示</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gr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AI</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医生互动</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5d3c09469c42a3e5d38af3ccf7bde97"/>
          <p:cNvPicPr>
            <a:picLocks noChangeAspect="1"/>
          </p:cNvPicPr>
          <p:nvPr/>
        </p:nvPicPr>
        <p:blipFill>
          <a:blip r:embed="rId4"/>
          <a:stretch>
            <a:fillRect/>
          </a:stretch>
        </p:blipFill>
        <p:spPr>
          <a:xfrm>
            <a:off x="1983740" y="1915160"/>
            <a:ext cx="7964805" cy="4446270"/>
          </a:xfrm>
          <a:prstGeom prst="rect">
            <a:avLst/>
          </a:prstGeom>
        </p:spPr>
      </p:pic>
      <p:pic>
        <p:nvPicPr>
          <p:cNvPr id="5" name="图片 4" descr="df6bba416bfffcda28595e92d5bc975"/>
          <p:cNvPicPr>
            <a:picLocks noChangeAspect="1"/>
          </p:cNvPicPr>
          <p:nvPr/>
        </p:nvPicPr>
        <p:blipFill>
          <a:blip r:embed="rId5"/>
          <a:stretch>
            <a:fillRect/>
          </a:stretch>
        </p:blipFill>
        <p:spPr>
          <a:xfrm>
            <a:off x="1958975" y="1915160"/>
            <a:ext cx="8259445" cy="4420870"/>
          </a:xfrm>
          <a:prstGeom prst="rect">
            <a:avLst/>
          </a:prstGeom>
        </p:spPr>
      </p:pic>
      <p:pic>
        <p:nvPicPr>
          <p:cNvPr id="6" name="图片 5" descr="07dac0cefd077503e2a7c4252a4342c"/>
          <p:cNvPicPr>
            <a:picLocks noChangeAspect="1"/>
          </p:cNvPicPr>
          <p:nvPr/>
        </p:nvPicPr>
        <p:blipFill>
          <a:blip r:embed="rId6"/>
          <a:stretch>
            <a:fillRect/>
          </a:stretch>
        </p:blipFill>
        <p:spPr>
          <a:xfrm>
            <a:off x="1958975" y="1800860"/>
            <a:ext cx="8159115" cy="4467225"/>
          </a:xfrm>
          <a:prstGeom prst="rect">
            <a:avLst/>
          </a:prstGeom>
        </p:spPr>
      </p:pic>
      <p:sp>
        <p:nvSpPr>
          <p:cNvPr id="9" name="文本框 8">
            <a:extLst>
              <a:ext uri="{FF2B5EF4-FFF2-40B4-BE49-F238E27FC236}">
                <a16:creationId xmlns:a16="http://schemas.microsoft.com/office/drawing/2014/main" id="{7423A0C8-7F4B-D795-9941-571EE7488628}"/>
              </a:ext>
            </a:extLst>
          </p:cNvPr>
          <p:cNvSpPr txBox="1"/>
          <p:nvPr/>
        </p:nvSpPr>
        <p:spPr>
          <a:xfrm>
            <a:off x="5605397" y="2298526"/>
            <a:ext cx="4127326" cy="3693319"/>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前端设计显示了有关用户信息，包括还有一些模块的设计，同时将后端和我们自己训练的</a:t>
            </a:r>
            <a:r>
              <a:rPr lang="en-US" altLang="zh-CN" sz="1800" kern="100" dirty="0" err="1">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api</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进行链接</a:t>
            </a:r>
            <a:endPar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从前端获取的</a:t>
            </a:r>
            <a:r>
              <a:rPr lang="zh-CN" altLang="zh-CN" sz="1600" dirty="0">
                <a:solidFill>
                  <a:schemeClr val="tx1">
                    <a:lumMod val="65000"/>
                    <a:lumOff val="35000"/>
                  </a:schemeClr>
                </a:solidFill>
                <a:latin typeface="宋体" panose="02010600030101010101" pitchFamily="2" charset="-122"/>
                <a:ea typeface="宋体" panose="02010600030101010101" pitchFamily="2" charset="-122"/>
              </a:rPr>
              <a:t>对话</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输入，调用函数</a:t>
            </a:r>
            <a:r>
              <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query</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，调用</a:t>
            </a:r>
            <a:r>
              <a:rPr lang="en-US" altLang="zh-CN" sz="1800" kern="100" dirty="0" err="1">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py</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代码，获取输出同时进行处理</a:t>
            </a:r>
            <a:endPar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包括字符集的差异，过滤掉包含警告信息的行，处理输出，分行处理并进行格式化</a:t>
            </a:r>
            <a:endPar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同时考虑到最终结果以字符串形式输出，</a:t>
            </a:r>
            <a:r>
              <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\n</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就会出现乱码的问题，所以这里用</a:t>
            </a:r>
            <a:r>
              <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html</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&lt;</a:t>
            </a:r>
            <a:r>
              <a:rPr lang="en-US" altLang="zh-CN" sz="1800" kern="100" dirty="0" err="1">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br</a:t>
            </a:r>
            <a:r>
              <a:rPr lang="en-US"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&gt;</a:t>
            </a:r>
            <a:r>
              <a:rPr lang="zh-CN" altLang="zh-CN" sz="1800" kern="100" dirty="0">
                <a:solidFill>
                  <a:schemeClr val="tx1">
                    <a:lumMod val="65000"/>
                    <a:lumOff val="35000"/>
                  </a:schemeClr>
                </a:solidFill>
                <a:effectLst/>
                <a:latin typeface="宋体" panose="02010600030101010101" pitchFamily="2" charset="-122"/>
                <a:ea typeface="宋体" panose="02010600030101010101" pitchFamily="2" charset="-122"/>
                <a:cs typeface="Times New Roman" panose="02020603050405020304" pitchFamily="18" charset="0"/>
              </a:rPr>
              <a:t>来分行</a:t>
            </a:r>
          </a:p>
          <a:p>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功能展示</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反馈与管理</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微信图片_20240725112952"/>
          <p:cNvPicPr>
            <a:picLocks noChangeAspect="1"/>
          </p:cNvPicPr>
          <p:nvPr/>
        </p:nvPicPr>
        <p:blipFill>
          <a:blip r:embed="rId4"/>
          <a:stretch>
            <a:fillRect/>
          </a:stretch>
        </p:blipFill>
        <p:spPr>
          <a:xfrm>
            <a:off x="1313180" y="1746250"/>
            <a:ext cx="9782810" cy="495173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1" name="文本框 48"/>
          <p:cNvSpPr txBox="1"/>
          <p:nvPr/>
        </p:nvSpPr>
        <p:spPr>
          <a:xfrm>
            <a:off x="3558540" y="287528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后</a:t>
            </a:r>
            <a:r>
              <a:rPr lang="en-US" altLang="zh-CN"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端</a:t>
            </a:r>
          </a:p>
        </p:txBody>
      </p:sp>
      <p:grpSp>
        <p:nvGrpSpPr>
          <p:cNvPr id="3" name="组合 2"/>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70000">
                    <a:schemeClr val="bg1">
                      <a:lumMod val="85000"/>
                    </a:schemeClr>
                  </a:gs>
                  <a:gs pos="35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380"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2"/>
            </p:custDataLst>
          </p:nvPr>
        </p:nvGrpSpPr>
        <p:grpSpPr>
          <a:xfrm>
            <a:off x="1715135" y="1333500"/>
            <a:ext cx="697230" cy="697230"/>
            <a:chOff x="4201" y="3026"/>
            <a:chExt cx="1066" cy="1066"/>
          </a:xfrm>
        </p:grpSpPr>
        <p:grpSp>
          <p:nvGrpSpPr>
            <p:cNvPr id="17" name="组合 16"/>
            <p:cNvGrpSpPr/>
            <p:nvPr/>
          </p:nvGrpSpPr>
          <p:grpSpPr>
            <a:xfrm>
              <a:off x="4201" y="3026"/>
              <a:ext cx="1066" cy="1066"/>
              <a:chOff x="8024" y="3480"/>
              <a:chExt cx="8394" cy="4642"/>
            </a:xfrm>
            <a:solidFill>
              <a:schemeClr val="tx2">
                <a:lumMod val="25000"/>
                <a:lumOff val="75000"/>
              </a:schemeClr>
            </a:solidFill>
          </p:grpSpPr>
          <p:sp>
            <p:nvSpPr>
              <p:cNvPr id="18" name="圆角矩形 17"/>
              <p:cNvSpPr/>
              <p:nvPr>
                <p:custDataLst>
                  <p:tags r:id="rId25"/>
                </p:custDataLst>
              </p:nvPr>
            </p:nvSpPr>
            <p:spPr>
              <a:xfrm>
                <a:off x="8024" y="3480"/>
                <a:ext cx="8394" cy="4641"/>
              </a:xfrm>
              <a:prstGeom prst="roundRect">
                <a:avLst>
                  <a:gd name="adj" fmla="val 968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custDataLst>
                  <p:tags r:id="rId26"/>
                </p:custDataLst>
              </p:nvPr>
            </p:nvSpPr>
            <p:spPr>
              <a:xfrm>
                <a:off x="8024" y="3481"/>
                <a:ext cx="8394" cy="4641"/>
              </a:xfrm>
              <a:prstGeom prst="roundRect">
                <a:avLst>
                  <a:gd name="adj" fmla="val 9155"/>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32303038313138363b32303039303530373b4344"/>
            <p:cNvPicPr>
              <a:picLocks noChangeAspect="1"/>
            </p:cNvPicPr>
            <p:nvPr>
              <p:custDataLst>
                <p:tags r:id="rId24"/>
              </p:custDataLst>
            </p:nvPr>
          </p:nvPicPr>
          <p:blipFill>
            <a:blip r:embed="rId28">
              <a:extLst>
                <a:ext uri="{96DAC541-7B7A-43D3-8B79-37D633B846F1}">
                  <asvg:svgBlip xmlns:asvg="http://schemas.microsoft.com/office/drawing/2016/SVG/main" r:embed="rId29"/>
                </a:ext>
              </a:extLst>
            </a:blip>
            <a:stretch>
              <a:fillRect/>
            </a:stretch>
          </p:blipFill>
          <p:spPr>
            <a:xfrm>
              <a:off x="4252" y="3077"/>
              <a:ext cx="964" cy="964"/>
            </a:xfrm>
            <a:prstGeom prst="rect">
              <a:avLst/>
            </a:prstGeom>
          </p:spPr>
        </p:pic>
      </p:grpSp>
      <p:grpSp>
        <p:nvGrpSpPr>
          <p:cNvPr id="23" name="组合 22"/>
          <p:cNvGrpSpPr/>
          <p:nvPr>
            <p:custDataLst>
              <p:tags r:id="rId3"/>
            </p:custDataLst>
          </p:nvPr>
        </p:nvGrpSpPr>
        <p:grpSpPr>
          <a:xfrm>
            <a:off x="5732145" y="1333500"/>
            <a:ext cx="697230" cy="697230"/>
            <a:chOff x="7112" y="2670"/>
            <a:chExt cx="1098" cy="1098"/>
          </a:xfrm>
        </p:grpSpPr>
        <p:grpSp>
          <p:nvGrpSpPr>
            <p:cNvPr id="9" name="组合 8"/>
            <p:cNvGrpSpPr/>
            <p:nvPr/>
          </p:nvGrpSpPr>
          <p:grpSpPr>
            <a:xfrm>
              <a:off x="7112" y="2670"/>
              <a:ext cx="1098" cy="1098"/>
              <a:chOff x="8024" y="3480"/>
              <a:chExt cx="8394" cy="4642"/>
            </a:xfrm>
            <a:solidFill>
              <a:schemeClr val="accent4">
                <a:lumMod val="40000"/>
                <a:lumOff val="60000"/>
              </a:schemeClr>
            </a:solidFill>
          </p:grpSpPr>
          <p:sp>
            <p:nvSpPr>
              <p:cNvPr id="10" name="圆角矩形 9"/>
              <p:cNvSpPr/>
              <p:nvPr>
                <p:custDataLst>
                  <p:tags r:id="rId22"/>
                </p:custDataLst>
              </p:nvPr>
            </p:nvSpPr>
            <p:spPr>
              <a:xfrm>
                <a:off x="8024" y="3480"/>
                <a:ext cx="8394" cy="4641"/>
              </a:xfrm>
              <a:prstGeom prst="roundRect">
                <a:avLst>
                  <a:gd name="adj" fmla="val 968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custDataLst>
                  <p:tags r:id="rId23"/>
                </p:custDataLst>
              </p:nvPr>
            </p:nvSpPr>
            <p:spPr>
              <a:xfrm>
                <a:off x="8024" y="3481"/>
                <a:ext cx="8394" cy="4641"/>
              </a:xfrm>
              <a:prstGeom prst="roundRect">
                <a:avLst>
                  <a:gd name="adj" fmla="val 9155"/>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32303038313138363b32303039303532363bd5d5cfe0bbfa"/>
            <p:cNvPicPr>
              <a:picLocks noChangeAspect="1"/>
            </p:cNvPicPr>
            <p:nvPr>
              <p:custDataLst>
                <p:tags r:id="rId21"/>
              </p:custDataLst>
            </p:nvPr>
          </p:nvPicPr>
          <p:blipFill>
            <a:blip r:embed="rId30">
              <a:extLst>
                <a:ext uri="{96DAC541-7B7A-43D3-8B79-37D633B846F1}">
                  <asvg:svgBlip xmlns:asvg="http://schemas.microsoft.com/office/drawing/2016/SVG/main" r:embed="rId31"/>
                </a:ext>
              </a:extLst>
            </a:blip>
            <a:stretch>
              <a:fillRect/>
            </a:stretch>
          </p:blipFill>
          <p:spPr>
            <a:xfrm>
              <a:off x="7132" y="2690"/>
              <a:ext cx="1058" cy="1058"/>
            </a:xfrm>
            <a:prstGeom prst="rect">
              <a:avLst/>
            </a:prstGeom>
          </p:spPr>
        </p:pic>
      </p:grpSp>
      <p:grpSp>
        <p:nvGrpSpPr>
          <p:cNvPr id="25" name="组合 24"/>
          <p:cNvGrpSpPr/>
          <p:nvPr>
            <p:custDataLst>
              <p:tags r:id="rId4"/>
            </p:custDataLst>
          </p:nvPr>
        </p:nvGrpSpPr>
        <p:grpSpPr>
          <a:xfrm>
            <a:off x="3692525" y="3348355"/>
            <a:ext cx="697230" cy="697230"/>
            <a:chOff x="10447" y="3983"/>
            <a:chExt cx="1098" cy="1098"/>
          </a:xfrm>
          <a:solidFill>
            <a:schemeClr val="bg1">
              <a:lumMod val="95000"/>
            </a:schemeClr>
          </a:solidFill>
        </p:grpSpPr>
        <p:grpSp>
          <p:nvGrpSpPr>
            <p:cNvPr id="14" name="组合 13"/>
            <p:cNvGrpSpPr/>
            <p:nvPr/>
          </p:nvGrpSpPr>
          <p:grpSpPr>
            <a:xfrm>
              <a:off x="10447" y="3983"/>
              <a:ext cx="1098" cy="1098"/>
              <a:chOff x="8024" y="3480"/>
              <a:chExt cx="8394" cy="4642"/>
            </a:xfrm>
            <a:grpFill/>
          </p:grpSpPr>
          <p:sp>
            <p:nvSpPr>
              <p:cNvPr id="20" name="圆角矩形 19"/>
              <p:cNvSpPr/>
              <p:nvPr>
                <p:custDataLst>
                  <p:tags r:id="rId19"/>
                </p:custDataLst>
              </p:nvPr>
            </p:nvSpPr>
            <p:spPr>
              <a:xfrm>
                <a:off x="8024" y="3480"/>
                <a:ext cx="8394" cy="4641"/>
              </a:xfrm>
              <a:prstGeom prst="roundRect">
                <a:avLst>
                  <a:gd name="adj" fmla="val 968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custDataLst>
                  <p:tags r:id="rId20"/>
                </p:custDataLst>
              </p:nvPr>
            </p:nvSpPr>
            <p:spPr>
              <a:xfrm>
                <a:off x="8024" y="3481"/>
                <a:ext cx="8394" cy="4641"/>
              </a:xfrm>
              <a:prstGeom prst="roundRect">
                <a:avLst>
                  <a:gd name="adj" fmla="val 9155"/>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descr="32303038313138363b32303039303531373bcad6bbfa"/>
            <p:cNvPicPr>
              <a:picLocks noChangeAspect="1"/>
            </p:cNvPicPr>
            <p:nvPr>
              <p:custDataLst>
                <p:tags r:id="rId18"/>
              </p:custDataLst>
            </p:nvPr>
          </p:nvPicPr>
          <p:blipFill>
            <a:blip r:embed="rId32">
              <a:extLst>
                <a:ext uri="{96DAC541-7B7A-43D3-8B79-37D633B846F1}">
                  <asvg:svgBlip xmlns:asvg="http://schemas.microsoft.com/office/drawing/2016/SVG/main" r:embed="rId33"/>
                </a:ext>
              </a:extLst>
            </a:blip>
            <a:stretch>
              <a:fillRect/>
            </a:stretch>
          </p:blipFill>
          <p:spPr>
            <a:xfrm>
              <a:off x="10534" y="4070"/>
              <a:ext cx="924" cy="924"/>
            </a:xfrm>
            <a:prstGeom prst="rect">
              <a:avLst/>
            </a:prstGeom>
          </p:spPr>
        </p:pic>
      </p:grpSp>
      <p:grpSp>
        <p:nvGrpSpPr>
          <p:cNvPr id="37" name="组合 36"/>
          <p:cNvGrpSpPr/>
          <p:nvPr>
            <p:custDataLst>
              <p:tags r:id="rId5"/>
            </p:custDataLst>
          </p:nvPr>
        </p:nvGrpSpPr>
        <p:grpSpPr>
          <a:xfrm>
            <a:off x="9749155" y="1333500"/>
            <a:ext cx="697230" cy="697230"/>
            <a:chOff x="8123" y="6143"/>
            <a:chExt cx="1098" cy="1098"/>
          </a:xfrm>
        </p:grpSpPr>
        <p:grpSp>
          <p:nvGrpSpPr>
            <p:cNvPr id="27" name="组合 26"/>
            <p:cNvGrpSpPr/>
            <p:nvPr/>
          </p:nvGrpSpPr>
          <p:grpSpPr>
            <a:xfrm>
              <a:off x="8123" y="6143"/>
              <a:ext cx="1098" cy="1098"/>
              <a:chOff x="8024" y="3480"/>
              <a:chExt cx="8394" cy="4642"/>
            </a:xfrm>
            <a:solidFill>
              <a:schemeClr val="accent6">
                <a:lumMod val="40000"/>
                <a:lumOff val="60000"/>
              </a:schemeClr>
            </a:solidFill>
          </p:grpSpPr>
          <p:sp>
            <p:nvSpPr>
              <p:cNvPr id="28" name="圆角矩形 27"/>
              <p:cNvSpPr/>
              <p:nvPr>
                <p:custDataLst>
                  <p:tags r:id="rId16"/>
                </p:custDataLst>
              </p:nvPr>
            </p:nvSpPr>
            <p:spPr>
              <a:xfrm>
                <a:off x="8024" y="3480"/>
                <a:ext cx="8394" cy="4641"/>
              </a:xfrm>
              <a:prstGeom prst="roundRect">
                <a:avLst>
                  <a:gd name="adj" fmla="val 968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custDataLst>
                  <p:tags r:id="rId17"/>
                </p:custDataLst>
              </p:nvPr>
            </p:nvSpPr>
            <p:spPr>
              <a:xfrm>
                <a:off x="8024" y="3481"/>
                <a:ext cx="8394" cy="4641"/>
              </a:xfrm>
              <a:prstGeom prst="roundRect">
                <a:avLst>
                  <a:gd name="adj" fmla="val 9155"/>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descr="32303038313138363b32303039303531333bc9f9d2f4"/>
            <p:cNvPicPr>
              <a:picLocks noChangeAspect="1"/>
            </p:cNvPicPr>
            <p:nvPr>
              <p:custDataLst>
                <p:tags r:id="rId15"/>
              </p:custDataLst>
            </p:nvPr>
          </p:nvPicPr>
          <p:blipFill>
            <a:blip r:embed="rId34">
              <a:extLst>
                <a:ext uri="{96DAC541-7B7A-43D3-8B79-37D633B846F1}">
                  <asvg:svgBlip xmlns:asvg="http://schemas.microsoft.com/office/drawing/2016/SVG/main" r:embed="rId35"/>
                </a:ext>
              </a:extLst>
            </a:blip>
            <a:stretch>
              <a:fillRect/>
            </a:stretch>
          </p:blipFill>
          <p:spPr>
            <a:xfrm>
              <a:off x="8226" y="6246"/>
              <a:ext cx="892" cy="892"/>
            </a:xfrm>
            <a:prstGeom prst="rect">
              <a:avLst/>
            </a:prstGeom>
          </p:spPr>
        </p:pic>
      </p:grpSp>
      <p:grpSp>
        <p:nvGrpSpPr>
          <p:cNvPr id="40" name="组合 39"/>
          <p:cNvGrpSpPr/>
          <p:nvPr>
            <p:custDataLst>
              <p:tags r:id="rId6"/>
            </p:custDataLst>
          </p:nvPr>
        </p:nvGrpSpPr>
        <p:grpSpPr>
          <a:xfrm>
            <a:off x="7731125" y="3348355"/>
            <a:ext cx="754380" cy="754380"/>
            <a:chOff x="11679" y="7552"/>
            <a:chExt cx="1188" cy="1188"/>
          </a:xfrm>
        </p:grpSpPr>
        <p:grpSp>
          <p:nvGrpSpPr>
            <p:cNvPr id="33" name="组合 32"/>
            <p:cNvGrpSpPr/>
            <p:nvPr/>
          </p:nvGrpSpPr>
          <p:grpSpPr>
            <a:xfrm>
              <a:off x="11725" y="7597"/>
              <a:ext cx="1098" cy="1098"/>
              <a:chOff x="8024" y="3480"/>
              <a:chExt cx="8394" cy="4642"/>
            </a:xfrm>
            <a:solidFill>
              <a:srgbClr val="701E5E"/>
            </a:solidFill>
          </p:grpSpPr>
          <p:sp>
            <p:nvSpPr>
              <p:cNvPr id="35" name="圆角矩形 34"/>
              <p:cNvSpPr/>
              <p:nvPr>
                <p:custDataLst>
                  <p:tags r:id="rId13"/>
                </p:custDataLst>
              </p:nvPr>
            </p:nvSpPr>
            <p:spPr>
              <a:xfrm>
                <a:off x="8024" y="3480"/>
                <a:ext cx="8394" cy="4641"/>
              </a:xfrm>
              <a:prstGeom prst="roundRect">
                <a:avLst>
                  <a:gd name="adj" fmla="val 968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custDataLst>
                  <p:tags r:id="rId14"/>
                </p:custDataLst>
              </p:nvPr>
            </p:nvSpPr>
            <p:spPr>
              <a:xfrm>
                <a:off x="8024" y="3481"/>
                <a:ext cx="8394" cy="4641"/>
              </a:xfrm>
              <a:prstGeom prst="roundRect">
                <a:avLst>
                  <a:gd name="adj" fmla="val 9155"/>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descr="32303038313138363b32303039303530393bd0c5cfa2"/>
            <p:cNvPicPr>
              <a:picLocks noChangeAspect="1"/>
            </p:cNvPicPr>
            <p:nvPr>
              <p:custDataLst>
                <p:tags r:id="rId12"/>
              </p:custDataLst>
            </p:nvPr>
          </p:nvPicPr>
          <p:blipFill>
            <a:blip r:embed="rId36"/>
            <a:stretch>
              <a:fillRect/>
            </a:stretch>
          </p:blipFill>
          <p:spPr>
            <a:xfrm>
              <a:off x="11679" y="7552"/>
              <a:ext cx="1189" cy="1189"/>
            </a:xfrm>
            <a:prstGeom prst="rect">
              <a:avLst/>
            </a:prstGeom>
          </p:spPr>
        </p:pic>
      </p:grpSp>
      <p:grpSp>
        <p:nvGrpSpPr>
          <p:cNvPr id="73" name="组合 72"/>
          <p:cNvGrpSpPr/>
          <p:nvPr/>
        </p:nvGrpSpPr>
        <p:grpSpPr>
          <a:xfrm>
            <a:off x="3442970" y="277495"/>
            <a:ext cx="5312410" cy="575945"/>
            <a:chOff x="5422" y="437"/>
            <a:chExt cx="8366" cy="907"/>
          </a:xfrm>
        </p:grpSpPr>
        <p:grpSp>
          <p:nvGrpSpPr>
            <p:cNvPr id="6" name="组合 5"/>
            <p:cNvGrpSpPr/>
            <p:nvPr/>
          </p:nvGrpSpPr>
          <p:grpSpPr>
            <a:xfrm>
              <a:off x="5422" y="437"/>
              <a:ext cx="8366" cy="907"/>
              <a:chOff x="5422" y="476"/>
              <a:chExt cx="8366" cy="828"/>
            </a:xfrm>
          </p:grpSpPr>
          <p:sp>
            <p:nvSpPr>
              <p:cNvPr id="7" name="圆角矩形 6"/>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技术汇总</a:t>
              </a:r>
            </a:p>
          </p:txBody>
        </p:sp>
      </p:grpSp>
      <p:sp>
        <p:nvSpPr>
          <p:cNvPr id="34" name="1111"/>
          <p:cNvSpPr txBox="1"/>
          <p:nvPr>
            <p:custDataLst>
              <p:tags r:id="rId7"/>
            </p:custDataLst>
          </p:nvPr>
        </p:nvSpPr>
        <p:spPr>
          <a:xfrm>
            <a:off x="1019595" y="2265660"/>
            <a:ext cx="2087885" cy="1837538"/>
          </a:xfrm>
          <a:prstGeom prst="rect">
            <a:avLst/>
          </a:prstGeom>
          <a:noFill/>
          <a:ln w="9525">
            <a:noFill/>
          </a:ln>
        </p:spPr>
        <p:txBody>
          <a:bodyPr wrap="square" lIns="36195" tIns="36195" rIns="36195" bIns="36195" anchor="t">
            <a:noAutofit/>
          </a:bodyPr>
          <a:lstStyle/>
          <a:p>
            <a:pPr algn="just">
              <a:lnSpc>
                <a:spcPct val="130000"/>
              </a:lnSpc>
              <a:spcBef>
                <a:spcPts val="0"/>
              </a:spcBef>
              <a:spcAft>
                <a:spcPts val="0"/>
              </a:spcAft>
            </a:pPr>
            <a:r>
              <a:rPr lang="zh-CN" altLang="en-US" sz="1600" dirty="0">
                <a:solidFill>
                  <a:schemeClr val="tx1"/>
                </a:solidFill>
                <a:latin typeface="微软雅黑 Light" panose="020B0502040204020203" charset="-122"/>
                <a:ea typeface="微软雅黑 Light" panose="020B0502040204020203" charset="-122"/>
              </a:rPr>
              <a:t>Promt Template提示模板，简化了组合提示的过程，结合了默认消息，用户输入，聊天历史记录。</a:t>
            </a:r>
          </a:p>
        </p:txBody>
      </p:sp>
      <p:sp>
        <p:nvSpPr>
          <p:cNvPr id="80" name="1111"/>
          <p:cNvSpPr txBox="1"/>
          <p:nvPr>
            <p:custDataLst>
              <p:tags r:id="rId8"/>
            </p:custDataLst>
          </p:nvPr>
        </p:nvSpPr>
        <p:spPr>
          <a:xfrm>
            <a:off x="3107480" y="4229073"/>
            <a:ext cx="1967865" cy="1941670"/>
          </a:xfrm>
          <a:prstGeom prst="rect">
            <a:avLst/>
          </a:prstGeom>
          <a:noFill/>
          <a:ln w="9525">
            <a:noFill/>
          </a:ln>
        </p:spPr>
        <p:txBody>
          <a:bodyPr wrap="square" lIns="36195" tIns="36195" rIns="36195" bIns="36195" anchor="t">
            <a:noAutofit/>
          </a:bodyPr>
          <a:lstStyle/>
          <a:p>
            <a:pPr algn="just">
              <a:lnSpc>
                <a:spcPct val="130000"/>
              </a:lnSpc>
              <a:spcBef>
                <a:spcPts val="0"/>
              </a:spcBef>
              <a:spcAft>
                <a:spcPts val="0"/>
              </a:spcAft>
            </a:pPr>
            <a:r>
              <a:rPr lang="zh-CN" altLang="en-US" sz="1600" dirty="0">
                <a:solidFill>
                  <a:schemeClr val="tx1"/>
                </a:solidFill>
                <a:latin typeface="微软雅黑 Light" panose="020B0502040204020203" charset="-122"/>
                <a:ea typeface="微软雅黑 Light" panose="020B0502040204020203" charset="-122"/>
              </a:rPr>
              <a:t>通过mysql数据库存储聊天记录，实现可以理解上下文基于llm的聊天机器人。</a:t>
            </a:r>
          </a:p>
        </p:txBody>
      </p:sp>
      <p:sp>
        <p:nvSpPr>
          <p:cNvPr id="87" name="1111"/>
          <p:cNvSpPr txBox="1"/>
          <p:nvPr>
            <p:custDataLst>
              <p:tags r:id="rId9"/>
            </p:custDataLst>
          </p:nvPr>
        </p:nvSpPr>
        <p:spPr>
          <a:xfrm>
            <a:off x="5109000" y="2265646"/>
            <a:ext cx="1958340" cy="1518795"/>
          </a:xfrm>
          <a:prstGeom prst="rect">
            <a:avLst/>
          </a:prstGeom>
          <a:noFill/>
          <a:ln w="9525">
            <a:noFill/>
          </a:ln>
        </p:spPr>
        <p:txBody>
          <a:bodyPr wrap="square" lIns="36195" tIns="36195" rIns="36195" bIns="36195" anchor="t">
            <a:noAutofit/>
          </a:bodyPr>
          <a:lstStyle/>
          <a:p>
            <a:pPr algn="just">
              <a:lnSpc>
                <a:spcPct val="130000"/>
              </a:lnSpc>
              <a:spcBef>
                <a:spcPts val="0"/>
              </a:spcBef>
              <a:spcAft>
                <a:spcPts val="0"/>
              </a:spcAft>
            </a:pPr>
            <a:r>
              <a:rPr lang="zh-CN" altLang="en-US" sz="1600" dirty="0">
                <a:solidFill>
                  <a:schemeClr val="tx1"/>
                </a:solidFill>
                <a:latin typeface="微软雅黑 Light" panose="020B0502040204020203" charset="-122"/>
                <a:ea typeface="微软雅黑 Light" panose="020B0502040204020203" charset="-122"/>
              </a:rPr>
              <a:t> 使用向量存储和检索器，对爬取的的药品数据集进行检索，形成RAG链。</a:t>
            </a:r>
          </a:p>
        </p:txBody>
      </p:sp>
      <p:sp>
        <p:nvSpPr>
          <p:cNvPr id="94" name="1111"/>
          <p:cNvSpPr txBox="1"/>
          <p:nvPr>
            <p:custDataLst>
              <p:tags r:id="rId10"/>
            </p:custDataLst>
          </p:nvPr>
        </p:nvSpPr>
        <p:spPr>
          <a:xfrm>
            <a:off x="7190530" y="4363693"/>
            <a:ext cx="1836420" cy="1671817"/>
          </a:xfrm>
          <a:prstGeom prst="rect">
            <a:avLst/>
          </a:prstGeom>
          <a:noFill/>
          <a:ln w="9525">
            <a:noFill/>
          </a:ln>
        </p:spPr>
        <p:txBody>
          <a:bodyPr wrap="square" lIns="36195" tIns="36195" rIns="36195" bIns="36195" anchor="t">
            <a:spAutoFit/>
          </a:bodyPr>
          <a:lstStyle/>
          <a:p>
            <a:pPr algn="just">
              <a:lnSpc>
                <a:spcPct val="130000"/>
              </a:lnSpc>
              <a:spcBef>
                <a:spcPts val="0"/>
              </a:spcBef>
              <a:spcAft>
                <a:spcPts val="0"/>
              </a:spcAft>
            </a:pPr>
            <a:r>
              <a:rPr lang="zh-CN" altLang="en-US" sz="1600" dirty="0">
                <a:solidFill>
                  <a:schemeClr val="tx1"/>
                </a:solidFill>
                <a:latin typeface="微软雅黑 Light" panose="020B0502040204020203" charset="-122"/>
                <a:ea typeface="微软雅黑 Light" panose="020B0502040204020203" charset="-122"/>
              </a:rPr>
              <a:t>将2与3相结合，实现对话式RAG，通过让LLM自行决定是否执行检索步骤来实现代理Agents。</a:t>
            </a:r>
          </a:p>
        </p:txBody>
      </p:sp>
      <p:sp>
        <p:nvSpPr>
          <p:cNvPr id="101" name="1111"/>
          <p:cNvSpPr txBox="1"/>
          <p:nvPr>
            <p:custDataLst>
              <p:tags r:id="rId11"/>
            </p:custDataLst>
          </p:nvPr>
        </p:nvSpPr>
        <p:spPr>
          <a:xfrm>
            <a:off x="9401600" y="2310096"/>
            <a:ext cx="1391920" cy="1671817"/>
          </a:xfrm>
          <a:prstGeom prst="rect">
            <a:avLst/>
          </a:prstGeom>
          <a:noFill/>
          <a:ln w="9525">
            <a:noFill/>
          </a:ln>
        </p:spPr>
        <p:txBody>
          <a:bodyPr wrap="square" lIns="36195" tIns="36195" rIns="36195" bIns="36195" anchor="t">
            <a:spAutoFit/>
          </a:bodyPr>
          <a:lstStyle/>
          <a:p>
            <a:pPr algn="just">
              <a:lnSpc>
                <a:spcPct val="130000"/>
              </a:lnSpc>
              <a:spcBef>
                <a:spcPts val="0"/>
              </a:spcBef>
              <a:spcAft>
                <a:spcPts val="0"/>
              </a:spcAft>
            </a:pPr>
            <a:r>
              <a:rPr lang="zh-CN" altLang="en-US" sz="1600" dirty="0">
                <a:solidFill>
                  <a:schemeClr val="tx1"/>
                </a:solidFill>
                <a:latin typeface="微软雅黑 Light" panose="020B0502040204020203" charset="-122"/>
                <a:ea typeface="微软雅黑 Light" panose="020B0502040204020203" charset="-122"/>
              </a:rPr>
              <a:t>数据集创新，从官网爬取欧盟获批的10000余种药品。</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972820" y="2985770"/>
            <a:ext cx="2164715" cy="972185"/>
          </a:xfrm>
          <a:custGeom>
            <a:avLst/>
            <a:gdLst>
              <a:gd name="connsiteX0" fmla="*/ 0 w 3152"/>
              <a:gd name="connsiteY0" fmla="*/ 2788 h 2819"/>
              <a:gd name="connsiteX1" fmla="*/ 1620 w 3152"/>
              <a:gd name="connsiteY1" fmla="*/ 0 h 2819"/>
              <a:gd name="connsiteX2" fmla="*/ 3152 w 3152"/>
              <a:gd name="connsiteY2" fmla="*/ 2819 h 2819"/>
              <a:gd name="connsiteX3" fmla="*/ 0 w 3152"/>
              <a:gd name="connsiteY3" fmla="*/ 2788 h 2819"/>
            </a:gdLst>
            <a:ahLst/>
            <a:cxnLst>
              <a:cxn ang="0">
                <a:pos x="connsiteX0" y="connsiteY0"/>
              </a:cxn>
              <a:cxn ang="0">
                <a:pos x="connsiteX1" y="connsiteY1"/>
              </a:cxn>
              <a:cxn ang="0">
                <a:pos x="connsiteX2" y="connsiteY2"/>
              </a:cxn>
              <a:cxn ang="0">
                <a:pos x="connsiteX3" y="connsiteY3"/>
              </a:cxn>
            </a:cxnLst>
            <a:rect l="l" t="t" r="r" b="b"/>
            <a:pathLst>
              <a:path w="3152" h="2819">
                <a:moveTo>
                  <a:pt x="0" y="2788"/>
                </a:moveTo>
                <a:cubicBezTo>
                  <a:pt x="485" y="2152"/>
                  <a:pt x="590" y="0"/>
                  <a:pt x="1620" y="0"/>
                </a:cubicBezTo>
                <a:cubicBezTo>
                  <a:pt x="2650" y="0"/>
                  <a:pt x="2758" y="2152"/>
                  <a:pt x="3152" y="2819"/>
                </a:cubicBezTo>
                <a:lnTo>
                  <a:pt x="0" y="2788"/>
                </a:lnTo>
                <a:close/>
              </a:path>
            </a:pathLst>
          </a:custGeom>
          <a:solidFill>
            <a:schemeClr val="bg1">
              <a:lumMod val="85000"/>
            </a:schemeClr>
          </a:solidFill>
          <a:ln>
            <a:noFill/>
          </a:ln>
          <a:effectLst>
            <a:outerShdw blurRad="127000" dist="63500" dir="16200000" rotWithShape="0">
              <a:schemeClr val="bg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2984500" y="2164715"/>
            <a:ext cx="1955165" cy="1793240"/>
          </a:xfrm>
          <a:custGeom>
            <a:avLst/>
            <a:gdLst>
              <a:gd name="connsiteX0" fmla="*/ 0 w 2761"/>
              <a:gd name="connsiteY0" fmla="*/ 2824 h 2824"/>
              <a:gd name="connsiteX1" fmla="*/ 1421 w 2761"/>
              <a:gd name="connsiteY1" fmla="*/ 0 h 2824"/>
              <a:gd name="connsiteX2" fmla="*/ 2761 w 2761"/>
              <a:gd name="connsiteY2" fmla="*/ 2819 h 2824"/>
              <a:gd name="connsiteX3" fmla="*/ 0 w 2761"/>
              <a:gd name="connsiteY3" fmla="*/ 2824 h 2824"/>
            </a:gdLst>
            <a:ahLst/>
            <a:cxnLst>
              <a:cxn ang="0">
                <a:pos x="connsiteX0" y="connsiteY0"/>
              </a:cxn>
              <a:cxn ang="0">
                <a:pos x="connsiteX1" y="connsiteY1"/>
              </a:cxn>
              <a:cxn ang="0">
                <a:pos x="connsiteX2" y="connsiteY2"/>
              </a:cxn>
              <a:cxn ang="0">
                <a:pos x="connsiteX3" y="connsiteY3"/>
              </a:cxn>
            </a:cxnLst>
            <a:rect l="l" t="t" r="r" b="b"/>
            <a:pathLst>
              <a:path w="2761" h="2824">
                <a:moveTo>
                  <a:pt x="0" y="2824"/>
                </a:moveTo>
                <a:cubicBezTo>
                  <a:pt x="424" y="2188"/>
                  <a:pt x="520" y="0"/>
                  <a:pt x="1421" y="0"/>
                </a:cubicBezTo>
                <a:cubicBezTo>
                  <a:pt x="2322" y="0"/>
                  <a:pt x="2416" y="2152"/>
                  <a:pt x="2761" y="2819"/>
                </a:cubicBezTo>
                <a:lnTo>
                  <a:pt x="0" y="2824"/>
                </a:lnTo>
                <a:close/>
              </a:path>
            </a:pathLst>
          </a:custGeom>
          <a:solidFill>
            <a:srgbClr val="701E5E"/>
          </a:solidFill>
          <a:ln>
            <a:noFill/>
          </a:ln>
          <a:effectLst>
            <a:outerShdw blurRad="152400" dist="63500" dir="16200000" rotWithShape="0">
              <a:schemeClr val="bg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786630" y="2568575"/>
            <a:ext cx="1998345" cy="1385570"/>
          </a:xfrm>
          <a:custGeom>
            <a:avLst/>
            <a:gdLst>
              <a:gd name="connsiteX0" fmla="*/ 0 w 2867"/>
              <a:gd name="connsiteY0" fmla="*/ 2172 h 2182"/>
              <a:gd name="connsiteX1" fmla="*/ 1469 w 2867"/>
              <a:gd name="connsiteY1" fmla="*/ 0 h 2182"/>
              <a:gd name="connsiteX2" fmla="*/ 2867 w 2867"/>
              <a:gd name="connsiteY2" fmla="*/ 2182 h 2182"/>
              <a:gd name="connsiteX3" fmla="*/ 0 w 2867"/>
              <a:gd name="connsiteY3" fmla="*/ 2172 h 2182"/>
            </a:gdLst>
            <a:ahLst/>
            <a:cxnLst>
              <a:cxn ang="0">
                <a:pos x="connsiteX0" y="connsiteY0"/>
              </a:cxn>
              <a:cxn ang="0">
                <a:pos x="connsiteX1" y="connsiteY1"/>
              </a:cxn>
              <a:cxn ang="0">
                <a:pos x="connsiteX2" y="connsiteY2"/>
              </a:cxn>
              <a:cxn ang="0">
                <a:pos x="connsiteX3" y="connsiteY3"/>
              </a:cxn>
            </a:cxnLst>
            <a:rect l="l" t="t" r="r" b="b"/>
            <a:pathLst>
              <a:path w="2867" h="2182">
                <a:moveTo>
                  <a:pt x="0" y="2172"/>
                </a:moveTo>
                <a:cubicBezTo>
                  <a:pt x="443" y="1680"/>
                  <a:pt x="529" y="0"/>
                  <a:pt x="1469" y="0"/>
                </a:cubicBezTo>
                <a:cubicBezTo>
                  <a:pt x="2409" y="0"/>
                  <a:pt x="2507" y="1666"/>
                  <a:pt x="2867" y="2182"/>
                </a:cubicBezTo>
                <a:lnTo>
                  <a:pt x="0" y="2172"/>
                </a:lnTo>
                <a:close/>
              </a:path>
            </a:pathLst>
          </a:custGeom>
          <a:solidFill>
            <a:schemeClr val="bg1">
              <a:lumMod val="85000"/>
            </a:schemeClr>
          </a:solidFill>
          <a:ln>
            <a:noFill/>
          </a:ln>
          <a:effectLst>
            <a:outerShdw blurRad="127000" dist="63500" dir="16200000" rotWithShape="0">
              <a:schemeClr val="bg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6631940" y="1741805"/>
            <a:ext cx="1970405" cy="2216150"/>
          </a:xfrm>
          <a:custGeom>
            <a:avLst/>
            <a:gdLst>
              <a:gd name="connsiteX0" fmla="*/ 0 w 2900"/>
              <a:gd name="connsiteY0" fmla="*/ 3490 h 3490"/>
              <a:gd name="connsiteX1" fmla="*/ 1480 w 2900"/>
              <a:gd name="connsiteY1" fmla="*/ 0 h 3490"/>
              <a:gd name="connsiteX2" fmla="*/ 2900 w 2900"/>
              <a:gd name="connsiteY2" fmla="*/ 3485 h 3490"/>
              <a:gd name="connsiteX3" fmla="*/ 0 w 2900"/>
              <a:gd name="connsiteY3" fmla="*/ 3490 h 3490"/>
            </a:gdLst>
            <a:ahLst/>
            <a:cxnLst>
              <a:cxn ang="0">
                <a:pos x="connsiteX0" y="connsiteY0"/>
              </a:cxn>
              <a:cxn ang="0">
                <a:pos x="connsiteX1" y="connsiteY1"/>
              </a:cxn>
              <a:cxn ang="0">
                <a:pos x="connsiteX2" y="connsiteY2"/>
              </a:cxn>
              <a:cxn ang="0">
                <a:pos x="connsiteX3" y="connsiteY3"/>
              </a:cxn>
            </a:cxnLst>
            <a:rect l="l" t="t" r="r" b="b"/>
            <a:pathLst>
              <a:path w="2900" h="3490">
                <a:moveTo>
                  <a:pt x="0" y="3490"/>
                </a:moveTo>
                <a:cubicBezTo>
                  <a:pt x="450" y="2703"/>
                  <a:pt x="525" y="0"/>
                  <a:pt x="1480" y="0"/>
                </a:cubicBezTo>
                <a:cubicBezTo>
                  <a:pt x="2435" y="0"/>
                  <a:pt x="2535" y="2660"/>
                  <a:pt x="2900" y="3485"/>
                </a:cubicBezTo>
                <a:lnTo>
                  <a:pt x="0" y="3490"/>
                </a:lnTo>
                <a:close/>
              </a:path>
            </a:pathLst>
          </a:custGeom>
          <a:solidFill>
            <a:srgbClr val="701E5E"/>
          </a:solidFill>
          <a:ln>
            <a:noFill/>
          </a:ln>
          <a:effectLst>
            <a:outerShdw blurRad="152400" dist="63500" dir="16200000" rotWithShape="0">
              <a:schemeClr val="bg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8449310" y="3280410"/>
            <a:ext cx="2176780" cy="677545"/>
          </a:xfrm>
          <a:custGeom>
            <a:avLst/>
            <a:gdLst>
              <a:gd name="connsiteX0" fmla="*/ 0 w 2990"/>
              <a:gd name="connsiteY0" fmla="*/ 1067 h 1067"/>
              <a:gd name="connsiteX1" fmla="*/ 1496 w 2990"/>
              <a:gd name="connsiteY1" fmla="*/ 0 h 1067"/>
              <a:gd name="connsiteX2" fmla="*/ 2990 w 2990"/>
              <a:gd name="connsiteY2" fmla="*/ 1061 h 1067"/>
              <a:gd name="connsiteX3" fmla="*/ 0 w 2990"/>
              <a:gd name="connsiteY3" fmla="*/ 1067 h 1067"/>
            </a:gdLst>
            <a:ahLst/>
            <a:cxnLst>
              <a:cxn ang="0">
                <a:pos x="connsiteX0" y="connsiteY0"/>
              </a:cxn>
              <a:cxn ang="0">
                <a:pos x="connsiteX1" y="connsiteY1"/>
              </a:cxn>
              <a:cxn ang="0">
                <a:pos x="connsiteX2" y="connsiteY2"/>
              </a:cxn>
              <a:cxn ang="0">
                <a:pos x="connsiteX3" y="connsiteY3"/>
              </a:cxn>
            </a:cxnLst>
            <a:rect l="l" t="t" r="r" b="b"/>
            <a:pathLst>
              <a:path w="2990" h="1067">
                <a:moveTo>
                  <a:pt x="0" y="1067"/>
                </a:moveTo>
                <a:cubicBezTo>
                  <a:pt x="484" y="779"/>
                  <a:pt x="651" y="-9"/>
                  <a:pt x="1496" y="0"/>
                </a:cubicBezTo>
                <a:cubicBezTo>
                  <a:pt x="2341" y="9"/>
                  <a:pt x="2606" y="810"/>
                  <a:pt x="2990" y="1061"/>
                </a:cubicBezTo>
                <a:lnTo>
                  <a:pt x="0" y="1067"/>
                </a:lnTo>
                <a:close/>
              </a:path>
            </a:pathLst>
          </a:custGeom>
          <a:solidFill>
            <a:schemeClr val="bg1">
              <a:lumMod val="85000"/>
            </a:schemeClr>
          </a:solidFill>
          <a:ln>
            <a:noFill/>
          </a:ln>
          <a:effectLst>
            <a:outerShdw blurRad="127000" dist="63500" dir="16200000" rotWithShape="0">
              <a:schemeClr val="bg1">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a:off x="704850" y="3954145"/>
            <a:ext cx="10732135" cy="0"/>
          </a:xfrm>
          <a:prstGeom prst="straightConnector1">
            <a:avLst/>
          </a:prstGeom>
          <a:ln w="28575">
            <a:solidFill>
              <a:srgbClr val="701E5E"/>
            </a:solidFill>
            <a:tailEnd type="arrow"/>
          </a:ln>
          <a:effectLst>
            <a:outerShdw blurRad="101600" dist="25400" dir="5400000" algn="t" rotWithShape="0">
              <a:schemeClr val="tx1">
                <a:lumMod val="95000"/>
                <a:lumOff val="5000"/>
                <a:alpha val="50000"/>
              </a:schemeClr>
            </a:outerShdw>
          </a:effectLst>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975100" y="258405"/>
            <a:ext cx="4239895" cy="1080675"/>
            <a:chOff x="2311" y="1669"/>
            <a:chExt cx="3200" cy="3202"/>
          </a:xfrm>
        </p:grpSpPr>
        <p:sp>
          <p:nvSpPr>
            <p:cNvPr id="2" name="圆角矩形 1"/>
            <p:cNvSpPr/>
            <p:nvPr/>
          </p:nvSpPr>
          <p:spPr>
            <a:xfrm>
              <a:off x="2311" y="1671"/>
              <a:ext cx="3200" cy="3200"/>
            </a:xfrm>
            <a:prstGeom prst="roundRect">
              <a:avLst>
                <a:gd name="adj" fmla="val 26351"/>
              </a:avLst>
            </a:prstGeom>
            <a:solidFill>
              <a:schemeClr val="bg1">
                <a:lumMod val="95000"/>
              </a:schemeClr>
            </a:solidFill>
            <a:ln w="3175">
              <a:solidFill>
                <a:schemeClr val="bg1">
                  <a:alpha val="32000"/>
                </a:schemeClr>
              </a:solidFill>
            </a:ln>
            <a:effectLst>
              <a:innerShdw blurRad="152400" dist="88900" dir="135000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2311" y="1669"/>
              <a:ext cx="3200" cy="3200"/>
            </a:xfrm>
            <a:prstGeom prst="roundRect">
              <a:avLst>
                <a:gd name="adj" fmla="val 27091"/>
              </a:avLst>
            </a:prstGeom>
            <a:gradFill>
              <a:gsLst>
                <a:gs pos="15000">
                  <a:schemeClr val="bg1">
                    <a:lumMod val="95000"/>
                    <a:alpha val="0"/>
                  </a:schemeClr>
                </a:gs>
                <a:gs pos="100000">
                  <a:schemeClr val="bg1">
                    <a:lumMod val="95000"/>
                  </a:schemeClr>
                </a:gs>
              </a:gsLst>
              <a:lin ang="2460000" scaled="0"/>
            </a:gradFill>
            <a:ln w="3175">
              <a:solidFill>
                <a:schemeClr val="bg1">
                  <a:alpha val="32000"/>
                </a:schemeClr>
              </a:solidFill>
            </a:ln>
            <a:effectLst>
              <a:innerShdw blurRad="152400" dist="76200" dir="2700000">
                <a:schemeClr val="bg1">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112260" y="384175"/>
            <a:ext cx="1656000" cy="829945"/>
          </a:xfrm>
          <a:prstGeom prst="rect">
            <a:avLst/>
          </a:prstGeom>
          <a:noFill/>
        </p:spPr>
        <p:txBody>
          <a:bodyPr wrap="square" rtlCol="0">
            <a:spAutoFit/>
          </a:bodyPr>
          <a:lstStyle/>
          <a:p>
            <a:pPr algn="dist"/>
            <a:r>
              <a:rPr lang="zh-CN" altLang="en-US" sz="4800" b="1">
                <a:solidFill>
                  <a:srgbClr val="701E5E"/>
                </a:solidFill>
                <a:effectLst/>
                <a:latin typeface="微软雅黑" panose="020B0503020204020204" pitchFamily="34" charset="-122"/>
                <a:ea typeface="微软雅黑" panose="020B0503020204020204" pitchFamily="34" charset="-122"/>
              </a:rPr>
              <a:t>目录</a:t>
            </a:r>
          </a:p>
        </p:txBody>
      </p:sp>
      <p:sp>
        <p:nvSpPr>
          <p:cNvPr id="19" name="TextBox 26"/>
          <p:cNvSpPr txBox="1"/>
          <p:nvPr/>
        </p:nvSpPr>
        <p:spPr>
          <a:xfrm>
            <a:off x="5725160" y="467995"/>
            <a:ext cx="2449195" cy="661670"/>
          </a:xfrm>
          <a:prstGeom prst="rect">
            <a:avLst/>
          </a:prstGeom>
          <a:noFill/>
        </p:spPr>
        <p:txBody>
          <a:bodyPr wrap="square" lIns="36195" tIns="71755" rIns="36195" bIns="36195" rtlCol="0"/>
          <a:lstStyle/>
          <a:p>
            <a:pPr lvl="0" algn="ctr">
              <a:buClrTx/>
              <a:buSzTx/>
              <a:buFontTx/>
            </a:pPr>
            <a:r>
              <a:rPr lang="zh-CN" altLang="en-US" sz="3600" spc="-200">
                <a:solidFill>
                  <a:srgbClr val="701E5E"/>
                </a:solidFill>
                <a:effectLst/>
                <a:uFillTx/>
                <a:latin typeface="微软雅黑" panose="020B0503020204020204" pitchFamily="34" charset="-122"/>
                <a:ea typeface="微软雅黑" panose="020B0503020204020204" pitchFamily="34" charset="-122"/>
                <a:sym typeface="+mn-lt"/>
              </a:rPr>
              <a:t>CONTENTS</a:t>
            </a:r>
          </a:p>
        </p:txBody>
      </p:sp>
      <p:grpSp>
        <p:nvGrpSpPr>
          <p:cNvPr id="18" name="组合 17"/>
          <p:cNvGrpSpPr/>
          <p:nvPr>
            <p:custDataLst>
              <p:tags r:id="rId2"/>
            </p:custDataLst>
          </p:nvPr>
        </p:nvGrpSpPr>
        <p:grpSpPr>
          <a:xfrm>
            <a:off x="160324" y="4356723"/>
            <a:ext cx="1722755" cy="1750695"/>
            <a:chOff x="655" y="3375"/>
            <a:chExt cx="3964" cy="5568"/>
          </a:xfrm>
        </p:grpSpPr>
        <p:grpSp>
          <p:nvGrpSpPr>
            <p:cNvPr id="20" name="组合 19"/>
            <p:cNvGrpSpPr/>
            <p:nvPr/>
          </p:nvGrpSpPr>
          <p:grpSpPr>
            <a:xfrm>
              <a:off x="655" y="3375"/>
              <a:ext cx="3964" cy="5568"/>
              <a:chOff x="8024" y="3480"/>
              <a:chExt cx="8394" cy="4641"/>
            </a:xfrm>
            <a:solidFill>
              <a:schemeClr val="bg1">
                <a:lumMod val="95000"/>
              </a:schemeClr>
            </a:solidFill>
          </p:grpSpPr>
          <p:sp>
            <p:nvSpPr>
              <p:cNvPr id="21" name="圆角矩形 20"/>
              <p:cNvSpPr/>
              <p:nvPr>
                <p:custDataLst>
                  <p:tags r:id="rId36"/>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custDataLst>
                  <p:tags r:id="rId37"/>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18" name="Rectangle 73"/>
            <p:cNvSpPr/>
            <p:nvPr>
              <p:custDataLst>
                <p:tags r:id="rId33"/>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a:solidFill>
                    <a:srgbClr val="701E5E"/>
                  </a:solidFill>
                  <a:effectLst/>
                  <a:latin typeface="微软雅黑" panose="020B0503020204020204" pitchFamily="34" charset="-122"/>
                  <a:ea typeface="微软雅黑" panose="020B0503020204020204" pitchFamily="34" charset="-122"/>
                </a:rPr>
                <a:t>项目</a:t>
              </a:r>
            </a:p>
            <a:p>
              <a:pPr algn="dist">
                <a:buClrTx/>
                <a:buSzTx/>
                <a:buFontTx/>
              </a:pPr>
              <a:r>
                <a:rPr lang="zh-CN" altLang="en-US" sz="2400" b="1">
                  <a:solidFill>
                    <a:srgbClr val="701E5E"/>
                  </a:solidFill>
                  <a:effectLst/>
                  <a:latin typeface="微软雅黑" panose="020B0503020204020204" pitchFamily="34" charset="-122"/>
                  <a:ea typeface="微软雅黑" panose="020B0503020204020204" pitchFamily="34" charset="-122"/>
                </a:rPr>
                <a:t>概述</a:t>
              </a:r>
            </a:p>
          </p:txBody>
        </p:sp>
        <p:grpSp>
          <p:nvGrpSpPr>
            <p:cNvPr id="23" name="组合 22"/>
            <p:cNvGrpSpPr/>
            <p:nvPr/>
          </p:nvGrpSpPr>
          <p:grpSpPr>
            <a:xfrm>
              <a:off x="1935" y="3655"/>
              <a:ext cx="1405" cy="1969"/>
              <a:chOff x="4810" y="3236"/>
              <a:chExt cx="2092" cy="2931"/>
            </a:xfrm>
          </p:grpSpPr>
          <p:sp>
            <p:nvSpPr>
              <p:cNvPr id="24" name="椭圆 23"/>
              <p:cNvSpPr/>
              <p:nvPr>
                <p:custDataLst>
                  <p:tags r:id="rId34"/>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custDataLst>
                  <p:tags r:id="rId35"/>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a:latin typeface="微软雅黑" panose="020B0503020204020204" pitchFamily="34" charset="-122"/>
                    <a:ea typeface="微软雅黑" panose="020B0503020204020204" pitchFamily="34" charset="-122"/>
                  </a:rPr>
                  <a:t>01</a:t>
                </a:r>
              </a:p>
            </p:txBody>
          </p:sp>
        </p:grpSp>
      </p:grpSp>
      <p:grpSp>
        <p:nvGrpSpPr>
          <p:cNvPr id="26" name="组合 25"/>
          <p:cNvGrpSpPr/>
          <p:nvPr>
            <p:custDataLst>
              <p:tags r:id="rId3"/>
            </p:custDataLst>
          </p:nvPr>
        </p:nvGrpSpPr>
        <p:grpSpPr>
          <a:xfrm>
            <a:off x="2053877" y="4382233"/>
            <a:ext cx="1722755" cy="1750695"/>
            <a:chOff x="655" y="3375"/>
            <a:chExt cx="3964" cy="5568"/>
          </a:xfrm>
        </p:grpSpPr>
        <p:grpSp>
          <p:nvGrpSpPr>
            <p:cNvPr id="27" name="组合 26"/>
            <p:cNvGrpSpPr/>
            <p:nvPr/>
          </p:nvGrpSpPr>
          <p:grpSpPr>
            <a:xfrm>
              <a:off x="655" y="3375"/>
              <a:ext cx="3964" cy="5568"/>
              <a:chOff x="8024" y="3480"/>
              <a:chExt cx="8394" cy="4641"/>
            </a:xfrm>
            <a:solidFill>
              <a:schemeClr val="bg1">
                <a:lumMod val="95000"/>
              </a:schemeClr>
            </a:solidFill>
          </p:grpSpPr>
          <p:sp>
            <p:nvSpPr>
              <p:cNvPr id="28" name="圆角矩形 27"/>
              <p:cNvSpPr/>
              <p:nvPr>
                <p:custDataLst>
                  <p:tags r:id="rId31"/>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custDataLst>
                  <p:tags r:id="rId32"/>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Rectangle 73"/>
            <p:cNvSpPr/>
            <p:nvPr>
              <p:custDataLst>
                <p:tags r:id="rId28"/>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需求分析</a:t>
              </a:r>
            </a:p>
          </p:txBody>
        </p:sp>
        <p:grpSp>
          <p:nvGrpSpPr>
            <p:cNvPr id="35" name="组合 34"/>
            <p:cNvGrpSpPr/>
            <p:nvPr/>
          </p:nvGrpSpPr>
          <p:grpSpPr>
            <a:xfrm>
              <a:off x="1935" y="3655"/>
              <a:ext cx="1405" cy="1969"/>
              <a:chOff x="4810" y="3236"/>
              <a:chExt cx="2092" cy="2931"/>
            </a:xfrm>
          </p:grpSpPr>
          <p:sp>
            <p:nvSpPr>
              <p:cNvPr id="36" name="椭圆 35"/>
              <p:cNvSpPr/>
              <p:nvPr>
                <p:custDataLst>
                  <p:tags r:id="rId29"/>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30"/>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a:latin typeface="微软雅黑" panose="020B0503020204020204" pitchFamily="34" charset="-122"/>
                    <a:ea typeface="微软雅黑" panose="020B0503020204020204" pitchFamily="34" charset="-122"/>
                  </a:rPr>
                  <a:t>02</a:t>
                </a:r>
              </a:p>
            </p:txBody>
          </p:sp>
        </p:grpSp>
      </p:grpSp>
      <p:grpSp>
        <p:nvGrpSpPr>
          <p:cNvPr id="39" name="组合 38"/>
          <p:cNvGrpSpPr/>
          <p:nvPr>
            <p:custDataLst>
              <p:tags r:id="rId4"/>
            </p:custDataLst>
          </p:nvPr>
        </p:nvGrpSpPr>
        <p:grpSpPr>
          <a:xfrm>
            <a:off x="4002405" y="4372630"/>
            <a:ext cx="1722755" cy="1750695"/>
            <a:chOff x="655" y="3375"/>
            <a:chExt cx="3964" cy="5568"/>
          </a:xfrm>
        </p:grpSpPr>
        <p:grpSp>
          <p:nvGrpSpPr>
            <p:cNvPr id="40" name="组合 39"/>
            <p:cNvGrpSpPr/>
            <p:nvPr/>
          </p:nvGrpSpPr>
          <p:grpSpPr>
            <a:xfrm>
              <a:off x="655" y="3375"/>
              <a:ext cx="3964" cy="5568"/>
              <a:chOff x="8024" y="3480"/>
              <a:chExt cx="8394" cy="4641"/>
            </a:xfrm>
            <a:solidFill>
              <a:schemeClr val="bg1">
                <a:lumMod val="95000"/>
              </a:schemeClr>
            </a:solidFill>
          </p:grpSpPr>
          <p:sp>
            <p:nvSpPr>
              <p:cNvPr id="41" name="圆角矩形 40"/>
              <p:cNvSpPr/>
              <p:nvPr>
                <p:custDataLst>
                  <p:tags r:id="rId26"/>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custDataLst>
                  <p:tags r:id="rId27"/>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73"/>
            <p:cNvSpPr/>
            <p:nvPr>
              <p:custDataLst>
                <p:tags r:id="rId23"/>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技术实现</a:t>
              </a:r>
            </a:p>
          </p:txBody>
        </p:sp>
        <p:grpSp>
          <p:nvGrpSpPr>
            <p:cNvPr id="44" name="组合 43"/>
            <p:cNvGrpSpPr/>
            <p:nvPr/>
          </p:nvGrpSpPr>
          <p:grpSpPr>
            <a:xfrm>
              <a:off x="1935" y="3655"/>
              <a:ext cx="1405" cy="1969"/>
              <a:chOff x="4810" y="3236"/>
              <a:chExt cx="2092" cy="2931"/>
            </a:xfrm>
          </p:grpSpPr>
          <p:sp>
            <p:nvSpPr>
              <p:cNvPr id="45" name="椭圆 44"/>
              <p:cNvSpPr/>
              <p:nvPr>
                <p:custDataLst>
                  <p:tags r:id="rId24"/>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25"/>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a:latin typeface="微软雅黑" panose="020B0503020204020204" pitchFamily="34" charset="-122"/>
                    <a:ea typeface="微软雅黑" panose="020B0503020204020204" pitchFamily="34" charset="-122"/>
                  </a:rPr>
                  <a:t>03</a:t>
                </a:r>
              </a:p>
            </p:txBody>
          </p:sp>
        </p:grpSp>
      </p:grpSp>
      <p:grpSp>
        <p:nvGrpSpPr>
          <p:cNvPr id="47" name="组合 46"/>
          <p:cNvGrpSpPr/>
          <p:nvPr>
            <p:custDataLst>
              <p:tags r:id="rId5"/>
            </p:custDataLst>
          </p:nvPr>
        </p:nvGrpSpPr>
        <p:grpSpPr>
          <a:xfrm>
            <a:off x="5923380" y="4356722"/>
            <a:ext cx="1722755" cy="1750695"/>
            <a:chOff x="655" y="3375"/>
            <a:chExt cx="3964" cy="5568"/>
          </a:xfrm>
        </p:grpSpPr>
        <p:grpSp>
          <p:nvGrpSpPr>
            <p:cNvPr id="48" name="组合 47"/>
            <p:cNvGrpSpPr/>
            <p:nvPr/>
          </p:nvGrpSpPr>
          <p:grpSpPr>
            <a:xfrm>
              <a:off x="655" y="3375"/>
              <a:ext cx="3964" cy="5568"/>
              <a:chOff x="8024" y="3480"/>
              <a:chExt cx="8394" cy="4641"/>
            </a:xfrm>
            <a:solidFill>
              <a:schemeClr val="bg1">
                <a:lumMod val="95000"/>
              </a:schemeClr>
            </a:solidFill>
          </p:grpSpPr>
          <p:sp>
            <p:nvSpPr>
              <p:cNvPr id="49" name="圆角矩形 48"/>
              <p:cNvSpPr/>
              <p:nvPr>
                <p:custDataLst>
                  <p:tags r:id="rId21"/>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custDataLst>
                  <p:tags r:id="rId22"/>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Rectangle 73"/>
            <p:cNvSpPr/>
            <p:nvPr>
              <p:custDataLst>
                <p:tags r:id="rId18"/>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项目</a:t>
              </a:r>
            </a:p>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展示</a:t>
              </a:r>
            </a:p>
          </p:txBody>
        </p:sp>
        <p:grpSp>
          <p:nvGrpSpPr>
            <p:cNvPr id="52" name="组合 51"/>
            <p:cNvGrpSpPr/>
            <p:nvPr/>
          </p:nvGrpSpPr>
          <p:grpSpPr>
            <a:xfrm>
              <a:off x="1935" y="3655"/>
              <a:ext cx="1405" cy="1969"/>
              <a:chOff x="4810" y="3236"/>
              <a:chExt cx="2092" cy="2931"/>
            </a:xfrm>
          </p:grpSpPr>
          <p:sp>
            <p:nvSpPr>
              <p:cNvPr id="53" name="椭圆 52"/>
              <p:cNvSpPr/>
              <p:nvPr>
                <p:custDataLst>
                  <p:tags r:id="rId19"/>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custDataLst>
                  <p:tags r:id="rId20"/>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dirty="0">
                    <a:latin typeface="微软雅黑" panose="020B0503020204020204" pitchFamily="34" charset="-122"/>
                    <a:ea typeface="微软雅黑" panose="020B0503020204020204" pitchFamily="34" charset="-122"/>
                  </a:rPr>
                  <a:t>04</a:t>
                </a:r>
              </a:p>
            </p:txBody>
          </p:sp>
        </p:grpSp>
      </p:grpSp>
      <p:grpSp>
        <p:nvGrpSpPr>
          <p:cNvPr id="55" name="组合 54"/>
          <p:cNvGrpSpPr/>
          <p:nvPr>
            <p:custDataLst>
              <p:tags r:id="rId6"/>
            </p:custDataLst>
          </p:nvPr>
        </p:nvGrpSpPr>
        <p:grpSpPr>
          <a:xfrm>
            <a:off x="9710486" y="4364278"/>
            <a:ext cx="1722755" cy="1750695"/>
            <a:chOff x="655" y="3375"/>
            <a:chExt cx="3964" cy="5568"/>
          </a:xfrm>
        </p:grpSpPr>
        <p:grpSp>
          <p:nvGrpSpPr>
            <p:cNvPr id="56" name="组合 55"/>
            <p:cNvGrpSpPr/>
            <p:nvPr/>
          </p:nvGrpSpPr>
          <p:grpSpPr>
            <a:xfrm>
              <a:off x="655" y="3375"/>
              <a:ext cx="3964" cy="5568"/>
              <a:chOff x="8024" y="3480"/>
              <a:chExt cx="8394" cy="4641"/>
            </a:xfrm>
            <a:solidFill>
              <a:schemeClr val="bg1">
                <a:lumMod val="95000"/>
              </a:schemeClr>
            </a:solidFill>
          </p:grpSpPr>
          <p:sp>
            <p:nvSpPr>
              <p:cNvPr id="57" name="圆角矩形 56"/>
              <p:cNvSpPr/>
              <p:nvPr>
                <p:custDataLst>
                  <p:tags r:id="rId16"/>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custDataLst>
                  <p:tags r:id="rId17"/>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Rectangle 73"/>
            <p:cNvSpPr/>
            <p:nvPr>
              <p:custDataLst>
                <p:tags r:id="rId13"/>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小组分工</a:t>
              </a:r>
            </a:p>
          </p:txBody>
        </p:sp>
        <p:grpSp>
          <p:nvGrpSpPr>
            <p:cNvPr id="60" name="组合 59"/>
            <p:cNvGrpSpPr/>
            <p:nvPr/>
          </p:nvGrpSpPr>
          <p:grpSpPr>
            <a:xfrm>
              <a:off x="1935" y="3655"/>
              <a:ext cx="1405" cy="1969"/>
              <a:chOff x="4810" y="3236"/>
              <a:chExt cx="2092" cy="2931"/>
            </a:xfrm>
          </p:grpSpPr>
          <p:sp>
            <p:nvSpPr>
              <p:cNvPr id="61" name="椭圆 60"/>
              <p:cNvSpPr/>
              <p:nvPr>
                <p:custDataLst>
                  <p:tags r:id="rId14"/>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custDataLst>
                  <p:tags r:id="rId15"/>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dirty="0">
                    <a:latin typeface="微软雅黑" panose="020B0503020204020204" pitchFamily="34" charset="-122"/>
                    <a:ea typeface="微软雅黑" panose="020B0503020204020204" pitchFamily="34" charset="-122"/>
                  </a:rPr>
                  <a:t>06</a:t>
                </a:r>
              </a:p>
            </p:txBody>
          </p:sp>
        </p:grpSp>
      </p:grpSp>
      <p:grpSp>
        <p:nvGrpSpPr>
          <p:cNvPr id="4" name="组合 3">
            <a:extLst>
              <a:ext uri="{FF2B5EF4-FFF2-40B4-BE49-F238E27FC236}">
                <a16:creationId xmlns:a16="http://schemas.microsoft.com/office/drawing/2014/main" id="{DC3A6895-E7A0-DE54-25CB-FD1734EBEC12}"/>
              </a:ext>
            </a:extLst>
          </p:cNvPr>
          <p:cNvGrpSpPr/>
          <p:nvPr>
            <p:custDataLst>
              <p:tags r:id="rId7"/>
            </p:custDataLst>
          </p:nvPr>
        </p:nvGrpSpPr>
        <p:grpSpPr>
          <a:xfrm>
            <a:off x="7816933" y="4372630"/>
            <a:ext cx="1722755" cy="1750695"/>
            <a:chOff x="655" y="3375"/>
            <a:chExt cx="3964" cy="5568"/>
          </a:xfrm>
        </p:grpSpPr>
        <p:grpSp>
          <p:nvGrpSpPr>
            <p:cNvPr id="5" name="组合 4">
              <a:extLst>
                <a:ext uri="{FF2B5EF4-FFF2-40B4-BE49-F238E27FC236}">
                  <a16:creationId xmlns:a16="http://schemas.microsoft.com/office/drawing/2014/main" id="{CAA0F239-811E-8899-190F-2EA70281C9B5}"/>
                </a:ext>
              </a:extLst>
            </p:cNvPr>
            <p:cNvGrpSpPr/>
            <p:nvPr/>
          </p:nvGrpSpPr>
          <p:grpSpPr>
            <a:xfrm>
              <a:off x="655" y="3375"/>
              <a:ext cx="3964" cy="5568"/>
              <a:chOff x="8024" y="3480"/>
              <a:chExt cx="8394" cy="4641"/>
            </a:xfrm>
            <a:solidFill>
              <a:schemeClr val="bg1">
                <a:lumMod val="95000"/>
              </a:schemeClr>
            </a:solidFill>
          </p:grpSpPr>
          <p:sp>
            <p:nvSpPr>
              <p:cNvPr id="29" name="圆角矩形 20">
                <a:extLst>
                  <a:ext uri="{FF2B5EF4-FFF2-40B4-BE49-F238E27FC236}">
                    <a16:creationId xmlns:a16="http://schemas.microsoft.com/office/drawing/2014/main" id="{A15616ED-7357-DCE2-4A6D-94782B98DD83}"/>
                  </a:ext>
                </a:extLst>
              </p:cNvPr>
              <p:cNvSpPr/>
              <p:nvPr>
                <p:custDataLst>
                  <p:tags r:id="rId11"/>
                </p:custDataLst>
              </p:nvPr>
            </p:nvSpPr>
            <p:spPr>
              <a:xfrm>
                <a:off x="8024" y="3480"/>
                <a:ext cx="8394" cy="4641"/>
              </a:xfrm>
              <a:prstGeom prst="roundRect">
                <a:avLst/>
              </a:prstGeom>
              <a:grp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1">
                <a:extLst>
                  <a:ext uri="{FF2B5EF4-FFF2-40B4-BE49-F238E27FC236}">
                    <a16:creationId xmlns:a16="http://schemas.microsoft.com/office/drawing/2014/main" id="{1AF707D2-95D9-4E0D-A26B-E4640F934664}"/>
                  </a:ext>
                </a:extLst>
              </p:cNvPr>
              <p:cNvSpPr/>
              <p:nvPr>
                <p:custDataLst>
                  <p:tags r:id="rId12"/>
                </p:custDataLst>
              </p:nvPr>
            </p:nvSpPr>
            <p:spPr>
              <a:xfrm>
                <a:off x="8024" y="3480"/>
                <a:ext cx="8394" cy="4113"/>
              </a:xfrm>
              <a:prstGeom prst="roundRect">
                <a:avLst/>
              </a:prstGeom>
              <a:grpFill/>
              <a:ln>
                <a:noFill/>
              </a:ln>
              <a:effectLst>
                <a:outerShdw blurRad="127000" dist="508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73">
              <a:extLst>
                <a:ext uri="{FF2B5EF4-FFF2-40B4-BE49-F238E27FC236}">
                  <a16:creationId xmlns:a16="http://schemas.microsoft.com/office/drawing/2014/main" id="{FF8A6908-8A67-564B-D66E-F1800CFAADDB}"/>
                </a:ext>
              </a:extLst>
            </p:cNvPr>
            <p:cNvSpPr/>
            <p:nvPr>
              <p:custDataLst>
                <p:tags r:id="rId8"/>
              </p:custDataLst>
            </p:nvPr>
          </p:nvSpPr>
          <p:spPr>
            <a:xfrm>
              <a:off x="1441" y="5966"/>
              <a:ext cx="2348" cy="2343"/>
            </a:xfrm>
            <a:prstGeom prst="rect">
              <a:avLst/>
            </a:prstGeom>
            <a:noFill/>
            <a:ln w="9525">
              <a:noFill/>
            </a:ln>
          </p:spPr>
          <p:txBody>
            <a:bodyPr lIns="144000" tIns="0" rIns="144000" bIns="0" anchor="t"/>
            <a:lstStyle/>
            <a:p>
              <a:pPr algn="dist">
                <a:buClrTx/>
                <a:buSzTx/>
                <a:buFontTx/>
              </a:pPr>
              <a:r>
                <a:rPr lang="zh-CN" altLang="en-US" sz="2400" b="1" dirty="0">
                  <a:solidFill>
                    <a:srgbClr val="701E5E"/>
                  </a:solidFill>
                  <a:effectLst/>
                  <a:latin typeface="微软雅黑" panose="020B0503020204020204" pitchFamily="34" charset="-122"/>
                  <a:ea typeface="微软雅黑" panose="020B0503020204020204" pitchFamily="34" charset="-122"/>
                </a:rPr>
                <a:t>反思总结</a:t>
              </a:r>
            </a:p>
          </p:txBody>
        </p:sp>
        <p:grpSp>
          <p:nvGrpSpPr>
            <p:cNvPr id="13" name="组合 12">
              <a:extLst>
                <a:ext uri="{FF2B5EF4-FFF2-40B4-BE49-F238E27FC236}">
                  <a16:creationId xmlns:a16="http://schemas.microsoft.com/office/drawing/2014/main" id="{A5378193-CDA5-68E6-619A-B50D38C281BE}"/>
                </a:ext>
              </a:extLst>
            </p:cNvPr>
            <p:cNvGrpSpPr/>
            <p:nvPr/>
          </p:nvGrpSpPr>
          <p:grpSpPr>
            <a:xfrm>
              <a:off x="1935" y="3655"/>
              <a:ext cx="1405" cy="1969"/>
              <a:chOff x="4810" y="3236"/>
              <a:chExt cx="2092" cy="2931"/>
            </a:xfrm>
          </p:grpSpPr>
          <p:sp>
            <p:nvSpPr>
              <p:cNvPr id="14" name="椭圆 13">
                <a:extLst>
                  <a:ext uri="{FF2B5EF4-FFF2-40B4-BE49-F238E27FC236}">
                    <a16:creationId xmlns:a16="http://schemas.microsoft.com/office/drawing/2014/main" id="{F70CD46C-7A6D-AD17-9CBA-68C522F26B84}"/>
                  </a:ext>
                </a:extLst>
              </p:cNvPr>
              <p:cNvSpPr/>
              <p:nvPr>
                <p:custDataLst>
                  <p:tags r:id="rId9"/>
                </p:custDataLst>
              </p:nvPr>
            </p:nvSpPr>
            <p:spPr>
              <a:xfrm>
                <a:off x="4810" y="3254"/>
                <a:ext cx="2092" cy="2913"/>
              </a:xfrm>
              <a:prstGeom prst="ellipse">
                <a:avLst/>
              </a:prstGeom>
              <a:solidFill>
                <a:srgbClr val="701E5E"/>
              </a:solidFill>
              <a:ln>
                <a:solidFill>
                  <a:schemeClr val="bg1">
                    <a:alpha val="30000"/>
                  </a:schemeClr>
                </a:solidFill>
              </a:ln>
              <a:effectLst>
                <a:innerShdw blurRad="76200" dist="50800" dir="135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FBA0C29-3430-7101-AE7C-4B48DDD21BAA}"/>
                  </a:ext>
                </a:extLst>
              </p:cNvPr>
              <p:cNvSpPr/>
              <p:nvPr>
                <p:custDataLst>
                  <p:tags r:id="rId10"/>
                </p:custDataLst>
              </p:nvPr>
            </p:nvSpPr>
            <p:spPr>
              <a:xfrm>
                <a:off x="4810" y="3236"/>
                <a:ext cx="2092" cy="2931"/>
              </a:xfrm>
              <a:prstGeom prst="ellipse">
                <a:avLst/>
              </a:prstGeom>
              <a:gradFill rotWithShape="0">
                <a:gsLst>
                  <a:gs pos="15000">
                    <a:srgbClr val="7E0C6E">
                      <a:alpha val="0"/>
                    </a:srgbClr>
                  </a:gs>
                  <a:gs pos="100000">
                    <a:srgbClr val="701E5E">
                      <a:alpha val="100000"/>
                      <a:lumMod val="95000"/>
                    </a:srgbClr>
                  </a:gs>
                </a:gsLst>
                <a:lin ang="27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algn="ctr"/>
                <a:r>
                  <a:rPr lang="en-US" altLang="zh-CN" sz="2000" b="1" dirty="0">
                    <a:latin typeface="微软雅黑" panose="020B0503020204020204" pitchFamily="34" charset="-122"/>
                    <a:ea typeface="微软雅黑" panose="020B0503020204020204" pitchFamily="34" charset="-122"/>
                  </a:rPr>
                  <a:t>05</a:t>
                </a:r>
              </a:p>
            </p:txBody>
          </p:sp>
        </p:gr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流程图</a:t>
              </a:r>
            </a:p>
          </p:txBody>
        </p:sp>
      </p:grpSp>
      <p:pic>
        <p:nvPicPr>
          <p:cNvPr id="4" name="图片 3" descr="微信截图_20240725214034"/>
          <p:cNvPicPr>
            <a:picLocks noChangeAspect="1"/>
          </p:cNvPicPr>
          <p:nvPr/>
        </p:nvPicPr>
        <p:blipFill>
          <a:blip r:embed="rId3"/>
          <a:stretch>
            <a:fillRect/>
          </a:stretch>
        </p:blipFill>
        <p:spPr>
          <a:xfrm>
            <a:off x="1776730" y="989330"/>
            <a:ext cx="8623935" cy="557847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技术亮点</a:t>
              </a:r>
            </a:p>
          </p:txBody>
        </p:sp>
      </p:grpSp>
      <p:sp>
        <p:nvSpPr>
          <p:cNvPr id="17" name="文本框 16"/>
          <p:cNvSpPr txBox="1"/>
          <p:nvPr>
            <p:custDataLst>
              <p:tags r:id="rId2"/>
            </p:custDataLst>
          </p:nvPr>
        </p:nvSpPr>
        <p:spPr>
          <a:xfrm>
            <a:off x="1193165" y="1584960"/>
            <a:ext cx="9617075" cy="4656455"/>
          </a:xfrm>
          <a:prstGeom prst="rect">
            <a:avLst/>
          </a:prstGeom>
          <a:noFill/>
        </p:spPr>
        <p:txBody>
          <a:bodyPr wrap="square" rtlCol="0" anchor="t">
            <a:noAutofit/>
          </a:bodyPr>
          <a:lstStyle/>
          <a:p>
            <a:pPr>
              <a:defRPr/>
            </a:pPr>
            <a:r>
              <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1. </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使用创新性的数据库</a:t>
            </a:r>
            <a:r>
              <a:rPr lang="zh-CN" altLang="en-US" sz="2400" b="1" dirty="0">
                <a:solidFill>
                  <a:srgbClr val="FF0000"/>
                </a:solidFill>
                <a:latin typeface="微软雅黑" panose="020B0503020204020204" pitchFamily="34" charset="-122"/>
                <a:ea typeface="微软雅黑" panose="020B0503020204020204" pitchFamily="34" charset="-122"/>
                <a:sym typeface="汉仪君黑-45简" panose="020B0604020202020204" charset="-122"/>
              </a:rPr>
              <a:t>约束</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大语言模型的回答</a:t>
            </a:r>
          </a:p>
          <a:p>
            <a:pPr>
              <a:defRPr/>
            </a:pPr>
            <a:endPar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endPar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endPar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r>
              <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2. </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提供针对用户的</a:t>
            </a:r>
            <a:r>
              <a:rPr lang="zh-CN" altLang="en-US" sz="2400" b="1" dirty="0">
                <a:solidFill>
                  <a:srgbClr val="FF0000"/>
                </a:solidFill>
                <a:latin typeface="微软雅黑" panose="020B0503020204020204" pitchFamily="34" charset="-122"/>
                <a:ea typeface="微软雅黑" panose="020B0503020204020204" pitchFamily="34" charset="-122"/>
                <a:sym typeface="汉仪君黑-45简" panose="020B0604020202020204" charset="-122"/>
              </a:rPr>
              <a:t>个性化</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诊断报告</a:t>
            </a:r>
          </a:p>
          <a:p>
            <a:pPr>
              <a:defRPr/>
            </a:pPr>
            <a:endPar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endPar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endPar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r>
              <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3. 让LLM</a:t>
            </a:r>
            <a:r>
              <a:rPr lang="en-US" altLang="zh-CN" sz="2400" b="1" dirty="0">
                <a:solidFill>
                  <a:srgbClr val="FF0000"/>
                </a:solidFill>
                <a:latin typeface="微软雅黑" panose="020B0503020204020204" pitchFamily="34" charset="-122"/>
                <a:ea typeface="微软雅黑" panose="020B0503020204020204" pitchFamily="34" charset="-122"/>
                <a:sym typeface="汉仪君黑-45简" panose="020B0604020202020204" charset="-122"/>
              </a:rPr>
              <a:t>自行</a:t>
            </a:r>
            <a:r>
              <a:rPr lang="zh-CN" altLang="en-US" sz="2400" b="1" dirty="0">
                <a:solidFill>
                  <a:srgbClr val="FF0000"/>
                </a:solidFill>
                <a:latin typeface="微软雅黑" panose="020B0503020204020204" pitchFamily="34" charset="-122"/>
                <a:ea typeface="微软雅黑" panose="020B0503020204020204" pitchFamily="34" charset="-122"/>
                <a:sym typeface="汉仪君黑-45简" panose="020B0604020202020204" charset="-122"/>
              </a:rPr>
              <a:t>决策</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，在问答中诊断，而不是机械式的提问</a:t>
            </a:r>
            <a:endPar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endParaRPr>
          </a:p>
          <a:p>
            <a:pPr>
              <a:defRPr/>
            </a:pPr>
            <a:endPar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技术汇总</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用户输入阶段</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6" name="图片 5" descr="code"/>
          <p:cNvPicPr>
            <a:picLocks noChangeAspect="1"/>
          </p:cNvPicPr>
          <p:nvPr/>
        </p:nvPicPr>
        <p:blipFill>
          <a:blip r:embed="rId4"/>
          <a:stretch>
            <a:fillRect/>
          </a:stretch>
        </p:blipFill>
        <p:spPr>
          <a:xfrm>
            <a:off x="831215" y="2296160"/>
            <a:ext cx="10272395" cy="2837815"/>
          </a:xfrm>
          <a:prstGeom prst="rect">
            <a:avLst/>
          </a:prstGeom>
        </p:spPr>
      </p:pic>
      <p:pic>
        <p:nvPicPr>
          <p:cNvPr id="7" name="图片 6" descr="code1"/>
          <p:cNvPicPr>
            <a:picLocks noChangeAspect="1"/>
          </p:cNvPicPr>
          <p:nvPr/>
        </p:nvPicPr>
        <p:blipFill>
          <a:blip r:embed="rId5"/>
          <a:stretch>
            <a:fillRect/>
          </a:stretch>
        </p:blipFill>
        <p:spPr>
          <a:xfrm>
            <a:off x="831215" y="1915160"/>
            <a:ext cx="10728960" cy="422719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技术汇总</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代理agent决策阶段</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code21"/>
          <p:cNvPicPr>
            <a:picLocks noChangeAspect="1"/>
          </p:cNvPicPr>
          <p:nvPr/>
        </p:nvPicPr>
        <p:blipFill>
          <a:blip r:embed="rId4"/>
          <a:stretch>
            <a:fillRect/>
          </a:stretch>
        </p:blipFill>
        <p:spPr>
          <a:xfrm>
            <a:off x="1976755" y="1736090"/>
            <a:ext cx="7918450" cy="4900930"/>
          </a:xfrm>
          <a:prstGeom prst="rect">
            <a:avLst/>
          </a:prstGeom>
        </p:spPr>
      </p:pic>
      <p:pic>
        <p:nvPicPr>
          <p:cNvPr id="5" name="图片 4" descr="code22"/>
          <p:cNvPicPr>
            <a:picLocks noChangeAspect="1"/>
          </p:cNvPicPr>
          <p:nvPr/>
        </p:nvPicPr>
        <p:blipFill>
          <a:blip r:embed="rId5"/>
          <a:stretch>
            <a:fillRect/>
          </a:stretch>
        </p:blipFill>
        <p:spPr>
          <a:xfrm>
            <a:off x="2512695" y="1542415"/>
            <a:ext cx="6713220" cy="52127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技术汇总</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lang="en-US" alt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LLM</a:t>
            </a:r>
            <a:r>
              <a:rPr lang="zh-CN" altLang="en-US"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询问阶段</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code3"/>
          <p:cNvPicPr>
            <a:picLocks noChangeAspect="1"/>
          </p:cNvPicPr>
          <p:nvPr/>
        </p:nvPicPr>
        <p:blipFill>
          <a:blip r:embed="rId4"/>
          <a:stretch>
            <a:fillRect/>
          </a:stretch>
        </p:blipFill>
        <p:spPr>
          <a:xfrm>
            <a:off x="2577465" y="1621790"/>
            <a:ext cx="7022465" cy="507555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技术汇总</a:t>
              </a:r>
            </a:p>
          </p:txBody>
        </p:sp>
      </p:grpSp>
      <p:sp>
        <p:nvSpPr>
          <p:cNvPr id="17" name="文本框 16"/>
          <p:cNvSpPr txBox="1"/>
          <p:nvPr>
            <p:custDataLst>
              <p:tags r:id="rId2"/>
            </p:custDataLst>
          </p:nvPr>
        </p:nvSpPr>
        <p:spPr>
          <a:xfrm>
            <a:off x="507365" y="1146810"/>
            <a:ext cx="3464560" cy="474980"/>
          </a:xfrm>
          <a:prstGeom prst="rect">
            <a:avLst/>
          </a:prstGeom>
          <a:noFill/>
        </p:spPr>
        <p:txBody>
          <a:bodyPr wrap="square" rtlCol="0" anchor="t">
            <a:noAutofit/>
          </a:bodyPr>
          <a:lstStyle/>
          <a:p>
            <a:pPr>
              <a:defRPr/>
            </a:pPr>
            <a:r>
              <a:rPr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诊断报告生成阶段</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4" name="图片 3" descr="code41"/>
          <p:cNvPicPr>
            <a:picLocks noChangeAspect="1"/>
          </p:cNvPicPr>
          <p:nvPr/>
        </p:nvPicPr>
        <p:blipFill>
          <a:blip r:embed="rId4"/>
          <a:stretch>
            <a:fillRect/>
          </a:stretch>
        </p:blipFill>
        <p:spPr>
          <a:xfrm>
            <a:off x="878840" y="2383790"/>
            <a:ext cx="5353685" cy="3434715"/>
          </a:xfrm>
          <a:prstGeom prst="rect">
            <a:avLst/>
          </a:prstGeom>
        </p:spPr>
      </p:pic>
      <p:pic>
        <p:nvPicPr>
          <p:cNvPr id="5" name="图片 4" descr="code42"/>
          <p:cNvPicPr>
            <a:picLocks noChangeAspect="1"/>
          </p:cNvPicPr>
          <p:nvPr/>
        </p:nvPicPr>
        <p:blipFill>
          <a:blip r:embed="rId5"/>
          <a:stretch>
            <a:fillRect/>
          </a:stretch>
        </p:blipFill>
        <p:spPr>
          <a:xfrm>
            <a:off x="7261860" y="967740"/>
            <a:ext cx="3863340" cy="57715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0" name="文本框 47"/>
          <p:cNvSpPr txBox="1"/>
          <p:nvPr/>
        </p:nvSpPr>
        <p:spPr>
          <a:xfrm>
            <a:off x="3214053" y="3353435"/>
            <a:ext cx="5762625"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项目展示</a:t>
            </a:r>
          </a:p>
        </p:txBody>
      </p:sp>
      <p:sp>
        <p:nvSpPr>
          <p:cNvPr id="9241" name="文本框 48"/>
          <p:cNvSpPr txBox="1"/>
          <p:nvPr/>
        </p:nvSpPr>
        <p:spPr>
          <a:xfrm>
            <a:off x="3558540" y="196342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第四部分</a:t>
            </a:r>
          </a:p>
        </p:txBody>
      </p:sp>
      <p:grpSp>
        <p:nvGrpSpPr>
          <p:cNvPr id="29" name="组合 28"/>
          <p:cNvGrpSpPr/>
          <p:nvPr/>
        </p:nvGrpSpPr>
        <p:grpSpPr>
          <a:xfrm>
            <a:off x="2436495" y="5996305"/>
            <a:ext cx="7322820" cy="278130"/>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90000">
                  <a:schemeClr val="bg1">
                    <a:lumMod val="85000"/>
                  </a:schemeClr>
                </a:gs>
                <a:gs pos="50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024400" y="5914390"/>
            <a:ext cx="436880" cy="436880"/>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42970" y="277495"/>
            <a:ext cx="5312410" cy="575945"/>
            <a:chOff x="5422" y="437"/>
            <a:chExt cx="8366" cy="907"/>
          </a:xfrm>
        </p:grpSpPr>
        <p:grpSp>
          <p:nvGrpSpPr>
            <p:cNvPr id="6" name="组合 5"/>
            <p:cNvGrpSpPr/>
            <p:nvPr/>
          </p:nvGrpSpPr>
          <p:grpSpPr>
            <a:xfrm>
              <a:off x="5422" y="437"/>
              <a:ext cx="8366" cy="907"/>
              <a:chOff x="5422" y="476"/>
              <a:chExt cx="8366" cy="828"/>
            </a:xfrm>
          </p:grpSpPr>
          <p:sp>
            <p:nvSpPr>
              <p:cNvPr id="7" name="圆角矩形 6"/>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项目功能展示</a:t>
              </a:r>
            </a:p>
          </p:txBody>
        </p:sp>
      </p:grpSp>
      <p:sp>
        <p:nvSpPr>
          <p:cNvPr id="9240" name="文本框 47"/>
          <p:cNvSpPr txBox="1"/>
          <p:nvPr/>
        </p:nvSpPr>
        <p:spPr>
          <a:xfrm>
            <a:off x="3214053" y="3020060"/>
            <a:ext cx="5762625" cy="1106805"/>
          </a:xfrm>
          <a:prstGeom prst="rect">
            <a:avLst/>
          </a:prstGeom>
          <a:noFill/>
          <a:ln w="9525">
            <a:noFill/>
          </a:ln>
        </p:spPr>
        <p:txBody>
          <a:bodyPr vert="horz" wrap="square" anchor="t">
            <a:spAutoFit/>
          </a:bodyPr>
          <a:lstStyle/>
          <a:p>
            <a:pPr lvl="0" algn="ctr">
              <a:buClrTx/>
              <a:buSzTx/>
              <a:buFontTx/>
            </a:pP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视</a:t>
            </a:r>
            <a:r>
              <a:rPr lang="en-US" altLang="zh-CN"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频</a:t>
            </a:r>
            <a:r>
              <a:rPr lang="en-US" altLang="zh-CN"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展</a:t>
            </a:r>
            <a:r>
              <a:rPr lang="en-US" altLang="zh-CN"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示</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1" name="文本框 48"/>
          <p:cNvSpPr txBox="1"/>
          <p:nvPr/>
        </p:nvSpPr>
        <p:spPr>
          <a:xfrm>
            <a:off x="3558540" y="2875280"/>
            <a:ext cx="5073650" cy="1106805"/>
          </a:xfrm>
          <a:prstGeom prst="rect">
            <a:avLst/>
          </a:prstGeom>
          <a:noFill/>
          <a:ln w="9525">
            <a:noFill/>
          </a:ln>
        </p:spPr>
        <p:txBody>
          <a:bodyPr vert="horz" wrap="square" anchor="t">
            <a:spAutoFit/>
          </a:bodyPr>
          <a:lstStyle/>
          <a:p>
            <a:pPr lvl="0" algn="ctr">
              <a:buClrTx/>
              <a:buSzTx/>
              <a:buFontTx/>
            </a:pP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改进方向</a:t>
            </a:r>
          </a:p>
        </p:txBody>
      </p:sp>
      <p:grpSp>
        <p:nvGrpSpPr>
          <p:cNvPr id="3" name="组合 2"/>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70000">
                    <a:schemeClr val="bg1">
                      <a:lumMod val="85000"/>
                    </a:schemeClr>
                  </a:gs>
                  <a:gs pos="35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380"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现阶段不足</a:t>
              </a:r>
            </a:p>
          </p:txBody>
        </p:sp>
      </p:grpSp>
      <p:sp>
        <p:nvSpPr>
          <p:cNvPr id="17" name="文本框 16"/>
          <p:cNvSpPr txBox="1"/>
          <p:nvPr>
            <p:custDataLst>
              <p:tags r:id="rId2"/>
            </p:custDataLst>
          </p:nvPr>
        </p:nvSpPr>
        <p:spPr>
          <a:xfrm>
            <a:off x="507365" y="1146810"/>
            <a:ext cx="5873750" cy="474980"/>
          </a:xfrm>
          <a:prstGeom prst="rect">
            <a:avLst/>
          </a:prstGeom>
          <a:noFill/>
        </p:spPr>
        <p:txBody>
          <a:bodyPr wrap="square" rtlCol="0" anchor="t">
            <a:noAutofit/>
          </a:bodyPr>
          <a:lstStyle/>
          <a:p>
            <a:pPr>
              <a:defRPr/>
            </a:pPr>
            <a:r>
              <a:rPr 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现阶段</a:t>
            </a:r>
            <a:r>
              <a:rPr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不足</a:t>
            </a:r>
            <a:r>
              <a:rPr lang="zh-CN" sz="2400" b="1" dirty="0">
                <a:solidFill>
                  <a:schemeClr val="tx1"/>
                </a:solidFill>
                <a:latin typeface="微软雅黑" panose="020B0503020204020204" pitchFamily="34" charset="-122"/>
                <a:ea typeface="微软雅黑" panose="020B0503020204020204" pitchFamily="34" charset="-122"/>
                <a:sym typeface="汉仪君黑-45简" panose="020B0604020202020204" charset="-122"/>
              </a:rPr>
              <a:t>：没有中断对话的设计</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1930146047" name="图片 1"/>
          <p:cNvPicPr>
            <a:picLocks noChangeAspect="1"/>
          </p:cNvPicPr>
          <p:nvPr/>
        </p:nvPicPr>
        <p:blipFill>
          <a:blip r:embed="rId4"/>
          <a:stretch>
            <a:fillRect/>
          </a:stretch>
        </p:blipFill>
        <p:spPr>
          <a:xfrm>
            <a:off x="2868295" y="1790065"/>
            <a:ext cx="6179820" cy="422084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30146047"/>
                                        </p:tgtEl>
                                        <p:attrNameLst>
                                          <p:attrName>style.visibility</p:attrName>
                                        </p:attrNameLst>
                                      </p:cBhvr>
                                      <p:to>
                                        <p:strVal val="visible"/>
                                      </p:to>
                                    </p:set>
                                    <p:animEffect transition="in" filter="blinds(horizontal)">
                                      <p:cBhvr>
                                        <p:cTn id="13" dur="500"/>
                                        <p:tgtEl>
                                          <p:spTgt spid="1930146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0" name="文本框 47"/>
          <p:cNvSpPr txBox="1"/>
          <p:nvPr/>
        </p:nvSpPr>
        <p:spPr>
          <a:xfrm>
            <a:off x="3214053" y="3353435"/>
            <a:ext cx="5762625"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项目概述</a:t>
            </a:r>
          </a:p>
        </p:txBody>
      </p:sp>
      <p:sp>
        <p:nvSpPr>
          <p:cNvPr id="9241" name="文本框 48"/>
          <p:cNvSpPr txBox="1"/>
          <p:nvPr/>
        </p:nvSpPr>
        <p:spPr>
          <a:xfrm>
            <a:off x="3558540" y="196342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第一部分</a:t>
            </a:r>
          </a:p>
        </p:txBody>
      </p:sp>
      <p:grpSp>
        <p:nvGrpSpPr>
          <p:cNvPr id="20" name="组合 19"/>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25000">
                    <a:schemeClr val="bg1">
                      <a:lumMod val="85000"/>
                    </a:schemeClr>
                  </a:gs>
                  <a:gs pos="10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871"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改进方向</a:t>
              </a:r>
            </a:p>
          </p:txBody>
        </p:sp>
      </p:grpSp>
      <p:sp>
        <p:nvSpPr>
          <p:cNvPr id="17" name="文本框 16"/>
          <p:cNvSpPr txBox="1"/>
          <p:nvPr>
            <p:custDataLst>
              <p:tags r:id="rId2"/>
            </p:custDataLst>
          </p:nvPr>
        </p:nvSpPr>
        <p:spPr>
          <a:xfrm>
            <a:off x="821690" y="2366009"/>
            <a:ext cx="2787650" cy="3226861"/>
          </a:xfrm>
          <a:prstGeom prst="rect">
            <a:avLst/>
          </a:prstGeom>
          <a:noFill/>
        </p:spPr>
        <p:txBody>
          <a:bodyPr wrap="square" rtlCol="0" anchor="t">
            <a:noAutofit/>
          </a:bodyPr>
          <a:lstStyle/>
          <a:p>
            <a:pPr>
              <a:lnSpc>
                <a:spcPct val="150000"/>
              </a:lnSpc>
              <a:defRPr/>
            </a:pPr>
            <a:r>
              <a:rPr lang="zh-CN" altLang="en-US" sz="1600" b="1" dirty="0">
                <a:solidFill>
                  <a:schemeClr val="tx1"/>
                </a:solidFill>
                <a:latin typeface="微软雅黑 Light" panose="020B0502040204020203" charset="-122"/>
                <a:ea typeface="微软雅黑 Light" panose="020B0502040204020203" charset="-122"/>
                <a:sym typeface="汉仪君黑-45简" panose="020B0604020202020204" charset="-122"/>
              </a:rPr>
              <a:t>1.</a:t>
            </a:r>
            <a:r>
              <a:rPr lang="en-US" altLang="zh-CN" sz="1600" b="1" dirty="0">
                <a:solidFill>
                  <a:schemeClr val="tx1"/>
                </a:solidFill>
                <a:latin typeface="微软雅黑 Light" panose="020B0502040204020203" charset="-122"/>
                <a:ea typeface="微软雅黑 Light" panose="020B0502040204020203" charset="-122"/>
                <a:sym typeface="汉仪君黑-45简" panose="020B0604020202020204" charset="-122"/>
              </a:rPr>
              <a:t> </a:t>
            </a:r>
            <a:r>
              <a:rPr lang="zh-CN" altLang="en-US" sz="1600" b="1" dirty="0">
                <a:solidFill>
                  <a:schemeClr val="tx1"/>
                </a:solidFill>
                <a:latin typeface="微软雅黑 Light" panose="020B0502040204020203" charset="-122"/>
                <a:ea typeface="微软雅黑 Light" panose="020B0502040204020203" charset="-122"/>
                <a:sym typeface="汉仪君黑-45简" panose="020B0604020202020204" charset="-122"/>
              </a:rPr>
              <a:t>前端和数据库相关</a:t>
            </a:r>
            <a:r>
              <a:rPr lang="zh-CN" altLang="en-US" sz="1600" dirty="0">
                <a:solidFill>
                  <a:schemeClr val="tx1"/>
                </a:solidFill>
                <a:latin typeface="微软雅黑 Light" panose="020B0502040204020203" charset="-122"/>
                <a:ea typeface="微软雅黑 Light" panose="020B0502040204020203" charset="-122"/>
                <a:sym typeface="汉仪君黑-45简" panose="020B0604020202020204" charset="-122"/>
              </a:rPr>
              <a:t>：</a:t>
            </a:r>
          </a:p>
          <a:p>
            <a:pPr indent="457200">
              <a:lnSpc>
                <a:spcPct val="150000"/>
              </a:lnSpc>
              <a:defRPr/>
            </a:pPr>
            <a:r>
              <a:rPr lang="zh-CN" altLang="en-US" sz="1600" dirty="0">
                <a:solidFill>
                  <a:schemeClr val="tx1"/>
                </a:solidFill>
                <a:latin typeface="微软雅黑 Light" panose="020B0502040204020203" charset="-122"/>
                <a:ea typeface="微软雅黑 Light" panose="020B0502040204020203" charset="-122"/>
                <a:sym typeface="汉仪君黑-45简" panose="020B0604020202020204" charset="-122"/>
              </a:rPr>
              <a:t>药品和疾病关键词匹配，目前</a:t>
            </a:r>
            <a:r>
              <a:rPr lang="zh-CN" altLang="en-US" sz="1600" dirty="0">
                <a:latin typeface="微软雅黑 Light" panose="020B0502040204020203" charset="-122"/>
                <a:ea typeface="微软雅黑 Light" panose="020B0502040204020203" charset="-122"/>
                <a:sym typeface="汉仪君黑-45简" panose="020B0604020202020204" charset="-122"/>
              </a:rPr>
              <a:t>使用</a:t>
            </a:r>
            <a:r>
              <a:rPr lang="zh-CN" altLang="zh-CN" sz="1600" dirty="0">
                <a:latin typeface="微软雅黑 Light" panose="020B0502040204020203" charset="-122"/>
                <a:ea typeface="微软雅黑 Light" panose="020B0502040204020203" charset="-122"/>
              </a:rPr>
              <a:t>简单的字符串匹配算法查找疾病和药品的关键词是否相同</a:t>
            </a:r>
            <a:r>
              <a:rPr lang="zh-CN" altLang="en-US" sz="1600" dirty="0">
                <a:latin typeface="微软雅黑 Light" panose="020B0502040204020203" charset="-122"/>
                <a:ea typeface="微软雅黑 Light" panose="020B0502040204020203" charset="-122"/>
                <a:sym typeface="汉仪君黑-45简" panose="020B0604020202020204" charset="-122"/>
              </a:rPr>
              <a:t>，</a:t>
            </a:r>
            <a:r>
              <a:rPr lang="zh-CN" altLang="en-US" sz="1600" dirty="0">
                <a:solidFill>
                  <a:schemeClr val="tx1"/>
                </a:solidFill>
                <a:latin typeface="微软雅黑 Light" panose="020B0502040204020203" charset="-122"/>
                <a:ea typeface="微软雅黑 Light" panose="020B0502040204020203" charset="-122"/>
                <a:sym typeface="汉仪君黑-45简" panose="020B0604020202020204" charset="-122"/>
              </a:rPr>
              <a:t>未来考虑接入LLM实现医疗领域的语义理解，更好的将疾病匹配到药品。</a:t>
            </a:r>
            <a:r>
              <a:rPr lang="zh-CN" altLang="en-US" sz="2000" dirty="0">
                <a:solidFill>
                  <a:srgbClr val="4864A3"/>
                </a:solidFill>
                <a:latin typeface="汉仪菱心体简" panose="02010400000101010101" charset="-122"/>
                <a:ea typeface="汉仪菱心体简" panose="02010400000101010101" charset="-122"/>
                <a:sym typeface="汉仪君黑-45简" panose="020B0604020202020204" charset="-122"/>
              </a:rPr>
              <a:t> </a:t>
            </a:r>
          </a:p>
        </p:txBody>
      </p:sp>
      <p:pic>
        <p:nvPicPr>
          <p:cNvPr id="58129826" name="图片 1"/>
          <p:cNvPicPr>
            <a:picLocks noChangeAspect="1"/>
          </p:cNvPicPr>
          <p:nvPr/>
        </p:nvPicPr>
        <p:blipFill>
          <a:blip r:embed="rId4"/>
          <a:stretch>
            <a:fillRect/>
          </a:stretch>
        </p:blipFill>
        <p:spPr>
          <a:xfrm>
            <a:off x="3954145" y="1772285"/>
            <a:ext cx="7382510" cy="37668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58129826"/>
                                        </p:tgtEl>
                                        <p:attrNameLst>
                                          <p:attrName>style.visibility</p:attrName>
                                        </p:attrNameLst>
                                      </p:cBhvr>
                                      <p:to>
                                        <p:strVal val="visible"/>
                                      </p:to>
                                    </p:set>
                                    <p:animEffect transition="in" filter="strips(downLeft)">
                                      <p:cBhvr>
                                        <p:cTn id="13" dur="500"/>
                                        <p:tgtEl>
                                          <p:spTgt spid="58129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435985" y="277495"/>
            <a:ext cx="5312410" cy="575945"/>
            <a:chOff x="5422" y="437"/>
            <a:chExt cx="8366" cy="907"/>
          </a:xfrm>
        </p:grpSpPr>
        <p:grpSp>
          <p:nvGrpSpPr>
            <p:cNvPr id="3" name="组合 2"/>
            <p:cNvGrpSpPr/>
            <p:nvPr/>
          </p:nvGrpSpPr>
          <p:grpSpPr>
            <a:xfrm>
              <a:off x="5422" y="437"/>
              <a:ext cx="8366" cy="907"/>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改进方向</a:t>
              </a:r>
            </a:p>
          </p:txBody>
        </p:sp>
      </p:grpSp>
      <p:grpSp>
        <p:nvGrpSpPr>
          <p:cNvPr id="5" name="组合 4">
            <a:extLst>
              <a:ext uri="{FF2B5EF4-FFF2-40B4-BE49-F238E27FC236}">
                <a16:creationId xmlns:a16="http://schemas.microsoft.com/office/drawing/2014/main" id="{DF4F40D2-1245-726A-EA9B-09F5D1FDDD98}"/>
              </a:ext>
            </a:extLst>
          </p:cNvPr>
          <p:cNvGrpSpPr/>
          <p:nvPr>
            <p:custDataLst>
              <p:tags r:id="rId2"/>
            </p:custDataLst>
          </p:nvPr>
        </p:nvGrpSpPr>
        <p:grpSpPr>
          <a:xfrm>
            <a:off x="532447" y="3517691"/>
            <a:ext cx="11112500" cy="2209165"/>
            <a:chOff x="858" y="4531"/>
            <a:chExt cx="17500" cy="2880"/>
          </a:xfrm>
          <a:solidFill>
            <a:schemeClr val="bg1">
              <a:lumMod val="85000"/>
            </a:schemeClr>
          </a:solidFill>
        </p:grpSpPr>
        <p:sp>
          <p:nvSpPr>
            <p:cNvPr id="7" name="圆角矩形 4">
              <a:extLst>
                <a:ext uri="{FF2B5EF4-FFF2-40B4-BE49-F238E27FC236}">
                  <a16:creationId xmlns:a16="http://schemas.microsoft.com/office/drawing/2014/main" id="{4BE06C24-FAC5-73FE-9AE8-5B20BB06D51D}"/>
                </a:ext>
              </a:extLst>
            </p:cNvPr>
            <p:cNvSpPr/>
            <p:nvPr>
              <p:custDataLst>
                <p:tags r:id="rId4"/>
              </p:custDataLst>
            </p:nvPr>
          </p:nvSpPr>
          <p:spPr>
            <a:xfrm>
              <a:off x="858" y="4531"/>
              <a:ext cx="17501" cy="2881"/>
            </a:xfrm>
            <a:prstGeom prst="roundRect">
              <a:avLst>
                <a:gd name="adj" fmla="val 1210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6">
              <a:extLst>
                <a:ext uri="{FF2B5EF4-FFF2-40B4-BE49-F238E27FC236}">
                  <a16:creationId xmlns:a16="http://schemas.microsoft.com/office/drawing/2014/main" id="{14414B08-D136-925C-8F07-8C09FC34BFD1}"/>
                </a:ext>
              </a:extLst>
            </p:cNvPr>
            <p:cNvSpPr/>
            <p:nvPr>
              <p:custDataLst>
                <p:tags r:id="rId5"/>
              </p:custDataLst>
            </p:nvPr>
          </p:nvSpPr>
          <p:spPr>
            <a:xfrm>
              <a:off x="858" y="4531"/>
              <a:ext cx="17501" cy="2881"/>
            </a:xfrm>
            <a:prstGeom prst="roundRect">
              <a:avLst>
                <a:gd name="adj" fmla="val 12106"/>
              </a:avLst>
            </a:prstGeom>
            <a:grpFill/>
            <a:ln>
              <a:noFill/>
            </a:ln>
            <a:effectLst>
              <a:outerShdw blurRad="50800" dist="381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defRPr/>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数据库优化：</a:t>
              </a:r>
            </a:p>
            <a:p>
              <a:pPr indent="457200">
                <a:lnSpc>
                  <a:spcPct val="150000"/>
                </a:lnSpc>
                <a:defRP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   数据库信息需要人为进行检查和调整，需要筛选和拼接不同数据库的内容，工作人力消耗大，考虑训练模型及对</a:t>
              </a: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LLM</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进行微调等，来实现数据裁剪和修正。</a:t>
              </a:r>
            </a:p>
            <a:p>
              <a:pPr algn="ctr"/>
              <a:endParaRPr lang="zh-CN" altLang="en-US" dirty="0"/>
            </a:p>
          </p:txBody>
        </p:sp>
      </p:grpSp>
      <p:sp>
        <p:nvSpPr>
          <p:cNvPr id="10" name="圆角矩形 4">
            <a:extLst>
              <a:ext uri="{FF2B5EF4-FFF2-40B4-BE49-F238E27FC236}">
                <a16:creationId xmlns:a16="http://schemas.microsoft.com/office/drawing/2014/main" id="{45517000-5064-C6F3-ABD4-6DDF6706363B}"/>
              </a:ext>
            </a:extLst>
          </p:cNvPr>
          <p:cNvSpPr/>
          <p:nvPr>
            <p:custDataLst>
              <p:tags r:id="rId3"/>
            </p:custDataLst>
          </p:nvPr>
        </p:nvSpPr>
        <p:spPr>
          <a:xfrm>
            <a:off x="539114" y="1891430"/>
            <a:ext cx="11113135" cy="1537570"/>
          </a:xfrm>
          <a:prstGeom prst="roundRect">
            <a:avLst>
              <a:gd name="adj" fmla="val 12106"/>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nSpc>
                <a:spcPct val="150000"/>
              </a:lnSpc>
              <a:buAutoNum type="arabicPeriod"/>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尝试：</a:t>
            </a:r>
          </a:p>
          <a:p>
            <a:pPr>
              <a:lnSpc>
                <a:spcPct val="15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        个性化语音包生成和选择：根据用户上传的语音资源或直接在界面录入语音，将</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AI</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汉仪君黑-45简" panose="020B0604020202020204" charset="-122"/>
              </a:rPr>
              <a:t>医生的输出结果自动添加对应的同音色输出。</a:t>
            </a:r>
          </a:p>
          <a:p>
            <a:pPr algn="ctr"/>
            <a:endParaRPr lang="zh-CN"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0" name="文本框 47"/>
          <p:cNvSpPr txBox="1"/>
          <p:nvPr/>
        </p:nvSpPr>
        <p:spPr>
          <a:xfrm>
            <a:off x="3214053" y="3353435"/>
            <a:ext cx="5762625"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小组分工</a:t>
            </a:r>
          </a:p>
        </p:txBody>
      </p:sp>
      <p:sp>
        <p:nvSpPr>
          <p:cNvPr id="9241" name="文本框 48"/>
          <p:cNvSpPr txBox="1"/>
          <p:nvPr/>
        </p:nvSpPr>
        <p:spPr>
          <a:xfrm>
            <a:off x="3558540" y="196342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第五部分</a:t>
            </a:r>
          </a:p>
        </p:txBody>
      </p:sp>
      <p:grpSp>
        <p:nvGrpSpPr>
          <p:cNvPr id="3" name="组合 2"/>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70000">
                    <a:schemeClr val="bg1">
                      <a:lumMod val="85000"/>
                    </a:schemeClr>
                  </a:gs>
                  <a:gs pos="35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380"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custDataLst>
              <p:tags r:id="rId2"/>
            </p:custDataLst>
          </p:nvPr>
        </p:nvGrpSpPr>
        <p:grpSpPr>
          <a:xfrm>
            <a:off x="4721860" y="2310765"/>
            <a:ext cx="2749070" cy="2762405"/>
            <a:chOff x="7848" y="3650"/>
            <a:chExt cx="3480" cy="3497"/>
          </a:xfrm>
        </p:grpSpPr>
        <p:grpSp>
          <p:nvGrpSpPr>
            <p:cNvPr id="4" name="组合 3"/>
            <p:cNvGrpSpPr/>
            <p:nvPr/>
          </p:nvGrpSpPr>
          <p:grpSpPr>
            <a:xfrm>
              <a:off x="9697" y="3652"/>
              <a:ext cx="1631" cy="1660"/>
              <a:chOff x="5410" y="476"/>
              <a:chExt cx="8367" cy="844"/>
            </a:xfrm>
            <a:solidFill>
              <a:schemeClr val="accent4">
                <a:lumMod val="40000"/>
                <a:lumOff val="60000"/>
                <a:alpha val="14000"/>
              </a:schemeClr>
            </a:solidFill>
          </p:grpSpPr>
          <p:sp>
            <p:nvSpPr>
              <p:cNvPr id="5" name="圆角矩形 4"/>
              <p:cNvSpPr/>
              <p:nvPr>
                <p:custDataLst>
                  <p:tags r:id="rId29"/>
                </p:custDataLst>
              </p:nvPr>
            </p:nvSpPr>
            <p:spPr>
              <a:xfrm>
                <a:off x="5422" y="476"/>
                <a:ext cx="8355" cy="828"/>
              </a:xfrm>
              <a:prstGeom prst="roundRect">
                <a:avLst>
                  <a:gd name="adj" fmla="val 11242"/>
                </a:avLst>
              </a:prstGeom>
              <a:solidFill>
                <a:schemeClr val="accent4">
                  <a:lumMod val="20000"/>
                  <a:lumOff val="8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custDataLst>
                  <p:tags r:id="rId30"/>
                </p:custDataLst>
              </p:nvPr>
            </p:nvSpPr>
            <p:spPr>
              <a:xfrm>
                <a:off x="5410" y="492"/>
                <a:ext cx="8295" cy="828"/>
              </a:xfrm>
              <a:prstGeom prst="roundRect">
                <a:avLst>
                  <a:gd name="adj" fmla="val 11720"/>
                </a:avLst>
              </a:prstGeom>
              <a:gradFill rotWithShape="0">
                <a:gsLst>
                  <a:gs pos="100000">
                    <a:schemeClr val="accent4">
                      <a:lumMod val="20000"/>
                      <a:lumOff val="80000"/>
                    </a:schemeClr>
                  </a:gs>
                  <a:gs pos="0">
                    <a:schemeClr val="accent4">
                      <a:lumMod val="20000"/>
                      <a:lumOff val="80000"/>
                      <a:alpha val="0"/>
                    </a:schemeClr>
                  </a:gs>
                </a:gsLst>
                <a:lin ang="2700000" scaled="0"/>
              </a:gradFill>
              <a:ln>
                <a:noFill/>
              </a:ln>
              <a:effectLst>
                <a:innerShdw blurRad="635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功能</a:t>
                </a:r>
              </a:p>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实现</a:t>
                </a:r>
              </a:p>
            </p:txBody>
          </p:sp>
        </p:grpSp>
        <p:grpSp>
          <p:nvGrpSpPr>
            <p:cNvPr id="7" name="组合 6"/>
            <p:cNvGrpSpPr/>
            <p:nvPr/>
          </p:nvGrpSpPr>
          <p:grpSpPr>
            <a:xfrm>
              <a:off x="7848" y="3650"/>
              <a:ext cx="1629" cy="1629"/>
              <a:chOff x="5422" y="476"/>
              <a:chExt cx="8360" cy="829"/>
            </a:xfrm>
            <a:solidFill>
              <a:schemeClr val="tx2">
                <a:lumMod val="10000"/>
                <a:lumOff val="90000"/>
              </a:schemeClr>
            </a:solidFill>
          </p:grpSpPr>
          <p:sp>
            <p:nvSpPr>
              <p:cNvPr id="8" name="圆角矩形 7"/>
              <p:cNvSpPr/>
              <p:nvPr>
                <p:custDataLst>
                  <p:tags r:id="rId27"/>
                </p:custDataLst>
              </p:nvPr>
            </p:nvSpPr>
            <p:spPr>
              <a:xfrm>
                <a:off x="5422" y="476"/>
                <a:ext cx="8355" cy="828"/>
              </a:xfrm>
              <a:prstGeom prst="roundRect">
                <a:avLst>
                  <a:gd name="adj" fmla="val 11242"/>
                </a:avLst>
              </a:prstGeom>
              <a:solidFill>
                <a:srgbClr val="E5CEE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custDataLst>
                  <p:tags r:id="rId28"/>
                </p:custDataLst>
              </p:nvPr>
            </p:nvSpPr>
            <p:spPr>
              <a:xfrm>
                <a:off x="5427" y="477"/>
                <a:ext cx="8355" cy="828"/>
              </a:xfrm>
              <a:prstGeom prst="roundRect">
                <a:avLst>
                  <a:gd name="adj" fmla="val 11720"/>
                </a:avLst>
              </a:prstGeom>
              <a:gradFill rotWithShape="0">
                <a:gsLst>
                  <a:gs pos="100000">
                    <a:srgbClr val="E5CEE2"/>
                  </a:gs>
                  <a:gs pos="0">
                    <a:srgbClr val="E5CEE2">
                      <a:alpha val="0"/>
                    </a:srgbClr>
                  </a:gs>
                </a:gsLst>
                <a:lin ang="2700000" scaled="0"/>
              </a:gradFill>
              <a:ln>
                <a:noFill/>
              </a:ln>
              <a:effectLst>
                <a:innerShdw blurRad="635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组长</a:t>
                </a:r>
              </a:p>
            </p:txBody>
          </p:sp>
        </p:grpSp>
        <p:grpSp>
          <p:nvGrpSpPr>
            <p:cNvPr id="10" name="组合 9"/>
            <p:cNvGrpSpPr/>
            <p:nvPr/>
          </p:nvGrpSpPr>
          <p:grpSpPr>
            <a:xfrm>
              <a:off x="7849" y="5518"/>
              <a:ext cx="1629" cy="1629"/>
              <a:chOff x="5422" y="476"/>
              <a:chExt cx="8355" cy="829"/>
            </a:xfrm>
            <a:solidFill>
              <a:schemeClr val="bg2">
                <a:lumMod val="95000"/>
                <a:alpha val="14000"/>
              </a:schemeClr>
            </a:solidFill>
          </p:grpSpPr>
          <p:sp>
            <p:nvSpPr>
              <p:cNvPr id="11" name="圆角矩形 10"/>
              <p:cNvSpPr/>
              <p:nvPr>
                <p:custDataLst>
                  <p:tags r:id="rId25"/>
                </p:custDataLst>
              </p:nvPr>
            </p:nvSpPr>
            <p:spPr>
              <a:xfrm>
                <a:off x="5422" y="476"/>
                <a:ext cx="8355" cy="828"/>
              </a:xfrm>
              <a:prstGeom prst="roundRect">
                <a:avLst>
                  <a:gd name="adj" fmla="val 11242"/>
                </a:avLst>
              </a:prstGeom>
              <a:solidFill>
                <a:schemeClr val="bg1">
                  <a:lumMod val="9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custDataLst>
                  <p:tags r:id="rId26"/>
                </p:custDataLst>
              </p:nvPr>
            </p:nvSpPr>
            <p:spPr>
              <a:xfrm>
                <a:off x="5422" y="477"/>
                <a:ext cx="8355" cy="828"/>
              </a:xfrm>
              <a:prstGeom prst="roundRect">
                <a:avLst>
                  <a:gd name="adj" fmla="val 11720"/>
                </a:avLst>
              </a:prstGeom>
              <a:gradFill rotWithShape="0">
                <a:gsLst>
                  <a:gs pos="100000">
                    <a:schemeClr val="bg1">
                      <a:lumMod val="95000"/>
                    </a:schemeClr>
                  </a:gs>
                  <a:gs pos="0">
                    <a:schemeClr val="bg1">
                      <a:lumMod val="95000"/>
                      <a:alpha val="0"/>
                    </a:schemeClr>
                  </a:gs>
                </a:gsLst>
                <a:lin ang="2700000" scaled="0"/>
              </a:gradFill>
              <a:ln>
                <a:noFill/>
              </a:ln>
              <a:effectLst>
                <a:innerShdw blurRad="635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功能</a:t>
                </a:r>
              </a:p>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实现</a:t>
                </a:r>
              </a:p>
            </p:txBody>
          </p:sp>
        </p:grpSp>
        <p:grpSp>
          <p:nvGrpSpPr>
            <p:cNvPr id="13" name="组合 12"/>
            <p:cNvGrpSpPr/>
            <p:nvPr/>
          </p:nvGrpSpPr>
          <p:grpSpPr>
            <a:xfrm>
              <a:off x="9699" y="5518"/>
              <a:ext cx="1629" cy="1629"/>
              <a:chOff x="5422" y="476"/>
              <a:chExt cx="8355" cy="828"/>
            </a:xfrm>
            <a:solidFill>
              <a:srgbClr val="701E5E">
                <a:alpha val="14000"/>
              </a:srgbClr>
            </a:solidFill>
          </p:grpSpPr>
          <p:sp>
            <p:nvSpPr>
              <p:cNvPr id="14" name="圆角矩形 13"/>
              <p:cNvSpPr/>
              <p:nvPr>
                <p:custDataLst>
                  <p:tags r:id="rId23"/>
                </p:custDataLst>
              </p:nvPr>
            </p:nvSpPr>
            <p:spPr>
              <a:xfrm>
                <a:off x="5422" y="476"/>
                <a:ext cx="8355" cy="828"/>
              </a:xfrm>
              <a:prstGeom prst="roundRect">
                <a:avLst>
                  <a:gd name="adj" fmla="val 11242"/>
                </a:avLst>
              </a:prstGeom>
              <a:solidFill>
                <a:schemeClr val="tx2">
                  <a:lumMod val="10000"/>
                  <a:lumOff val="9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custDataLst>
                  <p:tags r:id="rId24"/>
                </p:custDataLst>
              </p:nvPr>
            </p:nvSpPr>
            <p:spPr>
              <a:xfrm>
                <a:off x="5422" y="476"/>
                <a:ext cx="8355" cy="828"/>
              </a:xfrm>
              <a:prstGeom prst="roundRect">
                <a:avLst>
                  <a:gd name="adj" fmla="val 11720"/>
                </a:avLst>
              </a:prstGeom>
              <a:gradFill rotWithShape="0">
                <a:gsLst>
                  <a:gs pos="100000">
                    <a:schemeClr val="tx2">
                      <a:lumMod val="10000"/>
                      <a:lumOff val="90000"/>
                    </a:schemeClr>
                  </a:gs>
                  <a:gs pos="0">
                    <a:schemeClr val="tx2">
                      <a:lumMod val="10000"/>
                      <a:lumOff val="90000"/>
                      <a:alpha val="0"/>
                    </a:schemeClr>
                  </a:gs>
                </a:gsLst>
                <a:lin ang="2700000" scaled="0"/>
              </a:gradFill>
              <a:ln>
                <a:noFill/>
              </a:ln>
              <a:effectLst>
                <a:innerShdw blurRad="635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技术</a:t>
                </a:r>
              </a:p>
              <a:p>
                <a:pPr algn="ct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支持</a:t>
                </a:r>
              </a:p>
            </p:txBody>
          </p:sp>
        </p:grpSp>
      </p:grpSp>
      <p:grpSp>
        <p:nvGrpSpPr>
          <p:cNvPr id="28" name="组合 27"/>
          <p:cNvGrpSpPr/>
          <p:nvPr>
            <p:custDataLst>
              <p:tags r:id="rId3"/>
            </p:custDataLst>
          </p:nvPr>
        </p:nvGrpSpPr>
        <p:grpSpPr>
          <a:xfrm>
            <a:off x="581660" y="1445895"/>
            <a:ext cx="1762760" cy="468000"/>
            <a:chOff x="1234" y="2150"/>
            <a:chExt cx="3428" cy="1050"/>
          </a:xfrm>
          <a:solidFill>
            <a:schemeClr val="bg1">
              <a:lumMod val="95000"/>
            </a:schemeClr>
          </a:solidFill>
        </p:grpSpPr>
        <p:grpSp>
          <p:nvGrpSpPr>
            <p:cNvPr id="29" name="组合 28"/>
            <p:cNvGrpSpPr/>
            <p:nvPr/>
          </p:nvGrpSpPr>
          <p:grpSpPr>
            <a:xfrm>
              <a:off x="1234" y="2150"/>
              <a:ext cx="3428" cy="1050"/>
              <a:chOff x="8024" y="3480"/>
              <a:chExt cx="8394" cy="4642"/>
            </a:xfrm>
            <a:grpFill/>
          </p:grpSpPr>
          <p:sp>
            <p:nvSpPr>
              <p:cNvPr id="30" name="圆角矩形 29"/>
              <p:cNvSpPr/>
              <p:nvPr>
                <p:custDataLst>
                  <p:tags r:id="rId21"/>
                </p:custDataLst>
              </p:nvPr>
            </p:nvSpPr>
            <p:spPr>
              <a:xfrm>
                <a:off x="8024" y="3480"/>
                <a:ext cx="8394" cy="4641"/>
              </a:xfrm>
              <a:prstGeom prst="roundRect">
                <a:avLst>
                  <a:gd name="adj" fmla="val 5000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custDataLst>
                  <p:tags r:id="rId22"/>
                </p:custDataLst>
              </p:nvPr>
            </p:nvSpPr>
            <p:spPr>
              <a:xfrm>
                <a:off x="8024" y="3481"/>
                <a:ext cx="8394" cy="4641"/>
              </a:xfrm>
              <a:prstGeom prst="roundRect">
                <a:avLst>
                  <a:gd name="adj" fmla="val 50000"/>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63" name="333333"/>
            <p:cNvSpPr txBox="1"/>
            <p:nvPr>
              <p:custDataLst>
                <p:tags r:id="rId20"/>
              </p:custDataLst>
            </p:nvPr>
          </p:nvSpPr>
          <p:spPr>
            <a:xfrm>
              <a:off x="1831" y="2272"/>
              <a:ext cx="2236" cy="916"/>
            </a:xfrm>
            <a:prstGeom prst="roundRect">
              <a:avLst/>
            </a:prstGeom>
            <a:grpFill/>
            <a:ln w="9525">
              <a:noFill/>
            </a:ln>
          </p:spPr>
          <p:txBody>
            <a:bodyPr wrap="square" anchor="t">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邢清画</a:t>
              </a:r>
            </a:p>
          </p:txBody>
        </p:sp>
      </p:grpSp>
      <p:sp>
        <p:nvSpPr>
          <p:cNvPr id="34" name="1111"/>
          <p:cNvSpPr txBox="1"/>
          <p:nvPr>
            <p:custDataLst>
              <p:tags r:id="rId4"/>
            </p:custDataLst>
          </p:nvPr>
        </p:nvSpPr>
        <p:spPr>
          <a:xfrm>
            <a:off x="581660" y="2070735"/>
            <a:ext cx="3966210" cy="1706880"/>
          </a:xfrm>
          <a:prstGeom prst="rect">
            <a:avLst/>
          </a:prstGeom>
          <a:noFill/>
          <a:ln w="9525">
            <a:noFill/>
          </a:ln>
        </p:spPr>
        <p:txBody>
          <a:bodyPr wrap="square" anchor="t">
            <a:spAutoFit/>
          </a:bodyPr>
          <a:lstStyle/>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前端页面设计、原框架调整，</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药品词典和疾病百科界面设计，以及相关输入内容与数据库的连接，疾病和相关药品的关系绑定</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药品数据库的筛选，数据修正，</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ai医生前后端连接，输出形式设计。</a:t>
            </a:r>
          </a:p>
        </p:txBody>
      </p:sp>
      <p:grpSp>
        <p:nvGrpSpPr>
          <p:cNvPr id="32" name="组合 31"/>
          <p:cNvGrpSpPr/>
          <p:nvPr>
            <p:custDataLst>
              <p:tags r:id="rId5"/>
            </p:custDataLst>
          </p:nvPr>
        </p:nvGrpSpPr>
        <p:grpSpPr>
          <a:xfrm>
            <a:off x="581660" y="3897630"/>
            <a:ext cx="1762760" cy="468000"/>
            <a:chOff x="1234" y="2150"/>
            <a:chExt cx="3428" cy="1050"/>
          </a:xfrm>
          <a:solidFill>
            <a:schemeClr val="bg1">
              <a:lumMod val="95000"/>
            </a:schemeClr>
          </a:solidFill>
        </p:grpSpPr>
        <p:grpSp>
          <p:nvGrpSpPr>
            <p:cNvPr id="33" name="组合 32"/>
            <p:cNvGrpSpPr/>
            <p:nvPr/>
          </p:nvGrpSpPr>
          <p:grpSpPr>
            <a:xfrm>
              <a:off x="1234" y="2150"/>
              <a:ext cx="3428" cy="1050"/>
              <a:chOff x="8024" y="3480"/>
              <a:chExt cx="8394" cy="4642"/>
            </a:xfrm>
            <a:grpFill/>
          </p:grpSpPr>
          <p:sp>
            <p:nvSpPr>
              <p:cNvPr id="35" name="圆角矩形 34"/>
              <p:cNvSpPr/>
              <p:nvPr>
                <p:custDataLst>
                  <p:tags r:id="rId18"/>
                </p:custDataLst>
              </p:nvPr>
            </p:nvSpPr>
            <p:spPr>
              <a:xfrm>
                <a:off x="8024" y="3480"/>
                <a:ext cx="8394" cy="4641"/>
              </a:xfrm>
              <a:prstGeom prst="roundRect">
                <a:avLst>
                  <a:gd name="adj" fmla="val 5000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custDataLst>
                  <p:tags r:id="rId19"/>
                </p:custDataLst>
              </p:nvPr>
            </p:nvSpPr>
            <p:spPr>
              <a:xfrm>
                <a:off x="8024" y="3481"/>
                <a:ext cx="8394" cy="4641"/>
              </a:xfrm>
              <a:prstGeom prst="roundRect">
                <a:avLst>
                  <a:gd name="adj" fmla="val 50000"/>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333333"/>
            <p:cNvSpPr txBox="1"/>
            <p:nvPr>
              <p:custDataLst>
                <p:tags r:id="rId17"/>
              </p:custDataLst>
            </p:nvPr>
          </p:nvSpPr>
          <p:spPr>
            <a:xfrm>
              <a:off x="1831" y="2272"/>
              <a:ext cx="2236" cy="916"/>
            </a:xfrm>
            <a:prstGeom prst="roundRect">
              <a:avLst/>
            </a:prstGeom>
            <a:grpFill/>
            <a:ln w="9525">
              <a:noFill/>
            </a:ln>
          </p:spPr>
          <p:txBody>
            <a:bodyPr wrap="square" anchor="t">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田晋宇</a:t>
              </a:r>
            </a:p>
          </p:txBody>
        </p:sp>
      </p:grpSp>
      <p:sp>
        <p:nvSpPr>
          <p:cNvPr id="38" name="1111"/>
          <p:cNvSpPr txBox="1"/>
          <p:nvPr>
            <p:custDataLst>
              <p:tags r:id="rId6"/>
            </p:custDataLst>
          </p:nvPr>
        </p:nvSpPr>
        <p:spPr>
          <a:xfrm>
            <a:off x="581660" y="4365625"/>
            <a:ext cx="3966210" cy="2353310"/>
          </a:xfrm>
          <a:prstGeom prst="rect">
            <a:avLst/>
          </a:prstGeom>
          <a:noFill/>
          <a:ln w="9525">
            <a:noFill/>
          </a:ln>
        </p:spPr>
        <p:txBody>
          <a:bodyPr wrap="square" anchor="t">
            <a:spAutoFit/>
          </a:bodyPr>
          <a:lstStyle/>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后端功能实现，prompt设计与微调，上下文历史记录，使用向量存储和检索器，对爬取的的药品数据集进行检索，形成RAG链。实现对话式RAG，通过让LLM自行决定是否执行检索步骤来实现代理Agents.问答逻辑设计，交互输出语句限制。根据用户生活习惯和病症，设计每轮问答，以及最终诊断报告输出</a:t>
            </a:r>
          </a:p>
        </p:txBody>
      </p:sp>
      <p:grpSp>
        <p:nvGrpSpPr>
          <p:cNvPr id="39" name="组合 38"/>
          <p:cNvGrpSpPr/>
          <p:nvPr>
            <p:custDataLst>
              <p:tags r:id="rId7"/>
            </p:custDataLst>
          </p:nvPr>
        </p:nvGrpSpPr>
        <p:grpSpPr>
          <a:xfrm>
            <a:off x="7770495" y="1474470"/>
            <a:ext cx="1762760" cy="468000"/>
            <a:chOff x="1234" y="2150"/>
            <a:chExt cx="3428" cy="1050"/>
          </a:xfrm>
          <a:solidFill>
            <a:schemeClr val="bg1">
              <a:lumMod val="95000"/>
            </a:schemeClr>
          </a:solidFill>
        </p:grpSpPr>
        <p:grpSp>
          <p:nvGrpSpPr>
            <p:cNvPr id="40" name="组合 39"/>
            <p:cNvGrpSpPr/>
            <p:nvPr/>
          </p:nvGrpSpPr>
          <p:grpSpPr>
            <a:xfrm>
              <a:off x="1234" y="2150"/>
              <a:ext cx="3428" cy="1050"/>
              <a:chOff x="8024" y="3480"/>
              <a:chExt cx="8394" cy="4642"/>
            </a:xfrm>
            <a:grpFill/>
          </p:grpSpPr>
          <p:sp>
            <p:nvSpPr>
              <p:cNvPr id="41" name="圆角矩形 40"/>
              <p:cNvSpPr/>
              <p:nvPr>
                <p:custDataLst>
                  <p:tags r:id="rId15"/>
                </p:custDataLst>
              </p:nvPr>
            </p:nvSpPr>
            <p:spPr>
              <a:xfrm>
                <a:off x="8024" y="3480"/>
                <a:ext cx="8394" cy="4641"/>
              </a:xfrm>
              <a:prstGeom prst="roundRect">
                <a:avLst>
                  <a:gd name="adj" fmla="val 5000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custDataLst>
                  <p:tags r:id="rId16"/>
                </p:custDataLst>
              </p:nvPr>
            </p:nvSpPr>
            <p:spPr>
              <a:xfrm>
                <a:off x="8024" y="3481"/>
                <a:ext cx="8394" cy="4641"/>
              </a:xfrm>
              <a:prstGeom prst="roundRect">
                <a:avLst>
                  <a:gd name="adj" fmla="val 50000"/>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333333"/>
            <p:cNvSpPr txBox="1"/>
            <p:nvPr>
              <p:custDataLst>
                <p:tags r:id="rId14"/>
              </p:custDataLst>
            </p:nvPr>
          </p:nvSpPr>
          <p:spPr>
            <a:xfrm>
              <a:off x="1831" y="2272"/>
              <a:ext cx="2236" cy="916"/>
            </a:xfrm>
            <a:prstGeom prst="roundRect">
              <a:avLst/>
            </a:prstGeom>
            <a:grpFill/>
            <a:ln w="9525">
              <a:noFill/>
            </a:ln>
          </p:spPr>
          <p:txBody>
            <a:bodyPr wrap="square" anchor="t">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苑译元</a:t>
              </a:r>
            </a:p>
          </p:txBody>
        </p:sp>
      </p:grpSp>
      <p:sp>
        <p:nvSpPr>
          <p:cNvPr id="44" name="1111"/>
          <p:cNvSpPr txBox="1"/>
          <p:nvPr>
            <p:custDataLst>
              <p:tags r:id="rId8"/>
            </p:custDataLst>
          </p:nvPr>
        </p:nvSpPr>
        <p:spPr>
          <a:xfrm>
            <a:off x="7770495" y="2099310"/>
            <a:ext cx="3966210" cy="1706880"/>
          </a:xfrm>
          <a:prstGeom prst="rect">
            <a:avLst/>
          </a:prstGeom>
          <a:noFill/>
          <a:ln w="9525">
            <a:noFill/>
          </a:ln>
        </p:spPr>
        <p:txBody>
          <a:bodyPr wrap="square" anchor="t">
            <a:spAutoFit/>
          </a:bodyPr>
          <a:lstStyle/>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前端页面设计、原框架调整，</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普通用户和管理员登录注册功能、界面登陆状态响应，反馈信息收集与查看界面设计</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ai医生界面设计和数据库的连接，前后端连接</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诊断书输出格式调整</a:t>
            </a:r>
          </a:p>
        </p:txBody>
      </p:sp>
      <p:grpSp>
        <p:nvGrpSpPr>
          <p:cNvPr id="45" name="组合 44"/>
          <p:cNvGrpSpPr/>
          <p:nvPr>
            <p:custDataLst>
              <p:tags r:id="rId9"/>
            </p:custDataLst>
          </p:nvPr>
        </p:nvGrpSpPr>
        <p:grpSpPr>
          <a:xfrm>
            <a:off x="7771130" y="3896995"/>
            <a:ext cx="1762760" cy="468000"/>
            <a:chOff x="1234" y="2150"/>
            <a:chExt cx="3428" cy="1050"/>
          </a:xfrm>
          <a:solidFill>
            <a:schemeClr val="bg1">
              <a:lumMod val="95000"/>
            </a:schemeClr>
          </a:solidFill>
        </p:grpSpPr>
        <p:grpSp>
          <p:nvGrpSpPr>
            <p:cNvPr id="46" name="组合 45"/>
            <p:cNvGrpSpPr/>
            <p:nvPr/>
          </p:nvGrpSpPr>
          <p:grpSpPr>
            <a:xfrm>
              <a:off x="1234" y="2150"/>
              <a:ext cx="3428" cy="1050"/>
              <a:chOff x="8024" y="3480"/>
              <a:chExt cx="8394" cy="4642"/>
            </a:xfrm>
            <a:grpFill/>
          </p:grpSpPr>
          <p:sp>
            <p:nvSpPr>
              <p:cNvPr id="47" name="圆角矩形 46"/>
              <p:cNvSpPr/>
              <p:nvPr>
                <p:custDataLst>
                  <p:tags r:id="rId12"/>
                </p:custDataLst>
              </p:nvPr>
            </p:nvSpPr>
            <p:spPr>
              <a:xfrm>
                <a:off x="8024" y="3480"/>
                <a:ext cx="8394" cy="4641"/>
              </a:xfrm>
              <a:prstGeom prst="roundRect">
                <a:avLst>
                  <a:gd name="adj" fmla="val 50000"/>
                </a:avLst>
              </a:prstGeom>
              <a:grp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custDataLst>
                  <p:tags r:id="rId13"/>
                </p:custDataLst>
              </p:nvPr>
            </p:nvSpPr>
            <p:spPr>
              <a:xfrm>
                <a:off x="8024" y="3481"/>
                <a:ext cx="8394" cy="4641"/>
              </a:xfrm>
              <a:prstGeom prst="roundRect">
                <a:avLst>
                  <a:gd name="adj" fmla="val 50000"/>
                </a:avLst>
              </a:prstGeom>
              <a:grp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333333"/>
            <p:cNvSpPr txBox="1"/>
            <p:nvPr>
              <p:custDataLst>
                <p:tags r:id="rId11"/>
              </p:custDataLst>
            </p:nvPr>
          </p:nvSpPr>
          <p:spPr>
            <a:xfrm>
              <a:off x="1831" y="2272"/>
              <a:ext cx="2236" cy="916"/>
            </a:xfrm>
            <a:prstGeom prst="roundRect">
              <a:avLst/>
            </a:prstGeom>
            <a:grpFill/>
            <a:ln w="9525">
              <a:noFill/>
            </a:ln>
          </p:spPr>
          <p:txBody>
            <a:bodyPr wrap="square" anchor="t">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窦楷然</a:t>
              </a:r>
            </a:p>
          </p:txBody>
        </p:sp>
      </p:grpSp>
      <p:sp>
        <p:nvSpPr>
          <p:cNvPr id="50" name="1111"/>
          <p:cNvSpPr txBox="1"/>
          <p:nvPr>
            <p:custDataLst>
              <p:tags r:id="rId10"/>
            </p:custDataLst>
          </p:nvPr>
        </p:nvSpPr>
        <p:spPr>
          <a:xfrm>
            <a:off x="7771130" y="4522470"/>
            <a:ext cx="3966210" cy="1706880"/>
          </a:xfrm>
          <a:prstGeom prst="rect">
            <a:avLst/>
          </a:prstGeom>
          <a:noFill/>
          <a:ln w="9525">
            <a:noFill/>
          </a:ln>
        </p:spPr>
        <p:txBody>
          <a:bodyPr wrap="square" anchor="t">
            <a:spAutoFit/>
          </a:bodyPr>
          <a:lstStyle/>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根据需求爬取相关疾病数据库和药品数据库，如欧盟官方药品数据库、中国医药数据库，</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对数据库进行人工和机器调整和修正</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后端功能的实现，多种大模型测试 </a:t>
            </a:r>
          </a:p>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功能测试和模型优化</a:t>
            </a:r>
          </a:p>
        </p:txBody>
      </p:sp>
      <p:grpSp>
        <p:nvGrpSpPr>
          <p:cNvPr id="73" name="组合 72"/>
          <p:cNvGrpSpPr/>
          <p:nvPr/>
        </p:nvGrpSpPr>
        <p:grpSpPr>
          <a:xfrm>
            <a:off x="3442970" y="277495"/>
            <a:ext cx="5312410" cy="575945"/>
            <a:chOff x="5422" y="437"/>
            <a:chExt cx="8366" cy="907"/>
          </a:xfrm>
        </p:grpSpPr>
        <p:grpSp>
          <p:nvGrpSpPr>
            <p:cNvPr id="18" name="组合 17"/>
            <p:cNvGrpSpPr/>
            <p:nvPr/>
          </p:nvGrpSpPr>
          <p:grpSpPr>
            <a:xfrm>
              <a:off x="5422" y="437"/>
              <a:ext cx="8366" cy="907"/>
              <a:chOff x="5422" y="476"/>
              <a:chExt cx="8366" cy="828"/>
            </a:xfrm>
          </p:grpSpPr>
          <p:sp>
            <p:nvSpPr>
              <p:cNvPr id="19" name="圆角矩形 18"/>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小组分工</a:t>
              </a:r>
            </a:p>
          </p:txBody>
        </p:sp>
      </p:gr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192530" y="-652175"/>
            <a:ext cx="4145915" cy="3065145"/>
            <a:chOff x="-2458" y="-1523"/>
            <a:chExt cx="6850" cy="5064"/>
          </a:xfrm>
        </p:grpSpPr>
        <p:grpSp>
          <p:nvGrpSpPr>
            <p:cNvPr id="4" name="组合 3"/>
            <p:cNvGrpSpPr/>
            <p:nvPr/>
          </p:nvGrpSpPr>
          <p:grpSpPr>
            <a:xfrm>
              <a:off x="-1300" y="-1274"/>
              <a:ext cx="4536" cy="4551"/>
              <a:chOff x="8022" y="3480"/>
              <a:chExt cx="8396" cy="4656"/>
            </a:xfrm>
            <a:solidFill>
              <a:srgbClr val="DB8EC4"/>
            </a:solidFill>
          </p:grpSpPr>
          <p:sp>
            <p:nvSpPr>
              <p:cNvPr id="8" name="椭圆 7"/>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022" y="3495"/>
                <a:ext cx="8394" cy="4641"/>
              </a:xfrm>
              <a:prstGeom prst="ellipse">
                <a:avLst/>
              </a:prstGeom>
              <a:solidFill>
                <a:srgbClr val="701E5E"/>
              </a:solidFill>
              <a:ln>
                <a:noFill/>
              </a:ln>
              <a:effectLst>
                <a:outerShdw blurRad="76200" dist="50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48" y="-521"/>
              <a:ext cx="3032" cy="3044"/>
              <a:chOff x="2309" y="1671"/>
              <a:chExt cx="3202" cy="3215"/>
            </a:xfrm>
            <a:solidFill>
              <a:srgbClr val="E5CEE2"/>
            </a:solidFill>
          </p:grpSpPr>
          <p:sp>
            <p:nvSpPr>
              <p:cNvPr id="14" name="椭圆 13"/>
              <p:cNvSpPr/>
              <p:nvPr/>
            </p:nvSpPr>
            <p:spPr>
              <a:xfrm>
                <a:off x="2311" y="1671"/>
                <a:ext cx="3200" cy="3200"/>
              </a:xfrm>
              <a:prstGeom prst="ellipse">
                <a:avLst/>
              </a:prstGeom>
              <a:solidFill>
                <a:srgbClr val="F9F9F9"/>
              </a:solidFill>
              <a:ln>
                <a:solidFill>
                  <a:schemeClr val="bg1">
                    <a:alpha val="20000"/>
                  </a:schemeClr>
                </a:solidFill>
              </a:ln>
              <a:effectLst>
                <a:innerShdw blurRad="152400" dist="88900" dir="135000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09" y="1686"/>
                <a:ext cx="3200" cy="3200"/>
              </a:xfrm>
              <a:prstGeom prst="ellipse">
                <a:avLst/>
              </a:prstGeom>
              <a:gradFill>
                <a:gsLst>
                  <a:gs pos="15000">
                    <a:schemeClr val="bg1">
                      <a:lumMod val="95000"/>
                      <a:alpha val="0"/>
                    </a:schemeClr>
                  </a:gs>
                  <a:gs pos="100000">
                    <a:schemeClr val="bg1">
                      <a:lumMod val="95000"/>
                    </a:schemeClr>
                  </a:gs>
                </a:gsLst>
                <a:lin ang="2460000" scaled="0"/>
              </a:gradFill>
              <a:ln>
                <a:solidFill>
                  <a:schemeClr val="bg1">
                    <a:alpha val="20000"/>
                  </a:schemeClr>
                </a:solidFill>
              </a:ln>
              <a:effectLst>
                <a:innerShdw blurRad="127000" dist="88900" dir="2700000">
                  <a:schemeClr val="bg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descr="好像"/>
            <p:cNvPicPr>
              <a:picLocks noChangeAspect="1"/>
            </p:cNvPicPr>
            <p:nvPr/>
          </p:nvPicPr>
          <p:blipFill>
            <a:blip r:embed="rId3">
              <a:clrChange>
                <a:clrFrom>
                  <a:srgbClr val="FFFFFF">
                    <a:alpha val="100000"/>
                  </a:srgbClr>
                </a:clrFrom>
                <a:clrTo>
                  <a:srgbClr val="FFFFFF">
                    <a:alpha val="100000"/>
                    <a:alpha val="0"/>
                  </a:srgbClr>
                </a:clrTo>
              </a:clrChange>
              <a:lum bright="76000" contrast="-82000"/>
            </a:blip>
            <a:stretch>
              <a:fillRect/>
            </a:stretch>
          </p:blipFill>
          <p:spPr>
            <a:xfrm>
              <a:off x="-2458" y="-1523"/>
              <a:ext cx="6850" cy="5064"/>
            </a:xfrm>
            <a:prstGeom prst="rect">
              <a:avLst/>
            </a:prstGeom>
            <a:effectLst>
              <a:outerShdw blurRad="88900" dist="50800" dir="2700000" algn="tl" rotWithShape="0">
                <a:prstClr val="black">
                  <a:alpha val="30000"/>
                </a:prstClr>
              </a:outerShdw>
            </a:effectLst>
          </p:spPr>
        </p:pic>
      </p:grpSp>
      <p:grpSp>
        <p:nvGrpSpPr>
          <p:cNvPr id="22" name="组合 21"/>
          <p:cNvGrpSpPr/>
          <p:nvPr/>
        </p:nvGrpSpPr>
        <p:grpSpPr>
          <a:xfrm rot="900000">
            <a:off x="-401955" y="5649933"/>
            <a:ext cx="1376823" cy="1377315"/>
            <a:chOff x="8024" y="3479"/>
            <a:chExt cx="8395" cy="4642"/>
          </a:xfrm>
          <a:solidFill>
            <a:srgbClr val="701E5E"/>
          </a:solidFill>
        </p:grpSpPr>
        <p:sp>
          <p:nvSpPr>
            <p:cNvPr id="23" name="椭圆 22"/>
            <p:cNvSpPr/>
            <p:nvPr/>
          </p:nvSpPr>
          <p:spPr>
            <a:xfrm>
              <a:off x="8024" y="3480"/>
              <a:ext cx="8394" cy="4641"/>
            </a:xfrm>
            <a:prstGeom prst="ellipse">
              <a:avLst/>
            </a:prstGeom>
            <a:solidFill>
              <a:srgbClr val="E5CEE2"/>
            </a:solidFill>
            <a:ln>
              <a:noFill/>
            </a:ln>
            <a:effectLst>
              <a:outerShdw blurRad="127000" dist="762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25" y="3479"/>
              <a:ext cx="8394" cy="4641"/>
            </a:xfrm>
            <a:prstGeom prst="ellipse">
              <a:avLst/>
            </a:prstGeom>
            <a:solidFill>
              <a:srgbClr val="701E5E"/>
            </a:solidFill>
            <a:ln>
              <a:noFill/>
            </a:ln>
            <a:effectLst>
              <a:outerShdw blurRad="127000" dist="635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9963150" y="-319405"/>
            <a:ext cx="1623060" cy="1623060"/>
            <a:chOff x="2311" y="1671"/>
            <a:chExt cx="3200" cy="3200"/>
          </a:xfrm>
        </p:grpSpPr>
        <p:sp>
          <p:nvSpPr>
            <p:cNvPr id="33" name="椭圆 32"/>
            <p:cNvSpPr/>
            <p:nvPr/>
          </p:nvSpPr>
          <p:spPr>
            <a:xfrm>
              <a:off x="2311" y="1671"/>
              <a:ext cx="3200" cy="3200"/>
            </a:xfrm>
            <a:prstGeom prst="ellipse">
              <a:avLst/>
            </a:prstGeom>
            <a:solidFill>
              <a:srgbClr val="701E5E"/>
            </a:solidFill>
            <a:ln>
              <a:solidFill>
                <a:schemeClr val="bg1">
                  <a:alpha val="32000"/>
                </a:schemeClr>
              </a:solidFill>
            </a:ln>
            <a:effectLst>
              <a:innerShdw blurRad="152400" dist="889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311" y="1671"/>
              <a:ext cx="3200" cy="3200"/>
            </a:xfrm>
            <a:prstGeom prst="ellipse">
              <a:avLst/>
            </a:prstGeom>
            <a:gradFill>
              <a:gsLst>
                <a:gs pos="15000">
                  <a:srgbClr val="701E5E">
                    <a:alpha val="0"/>
                  </a:srgbClr>
                </a:gs>
                <a:gs pos="100000">
                  <a:srgbClr val="701E5E"/>
                </a:gs>
              </a:gsLst>
              <a:lin ang="2460000" scaled="0"/>
            </a:gradFill>
            <a:ln>
              <a:solidFill>
                <a:schemeClr val="bg1">
                  <a:alpha val="32000"/>
                </a:schemeClr>
              </a:solidFill>
            </a:ln>
            <a:effectLst>
              <a:innerShdw blurRad="127000" dist="889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148806" y="729615"/>
            <a:ext cx="9893844" cy="5398135"/>
            <a:chOff x="8023" y="3480"/>
            <a:chExt cx="8395" cy="4641"/>
          </a:xfrm>
          <a:solidFill>
            <a:schemeClr val="bg1">
              <a:lumMod val="95000"/>
            </a:schemeClr>
          </a:solidFill>
        </p:grpSpPr>
        <p:sp>
          <p:nvSpPr>
            <p:cNvPr id="5" name="圆角矩形 4"/>
            <p:cNvSpPr/>
            <p:nvPr/>
          </p:nvSpPr>
          <p:spPr>
            <a:xfrm>
              <a:off x="8024" y="3480"/>
              <a:ext cx="8394" cy="4641"/>
            </a:xfrm>
            <a:prstGeom prst="roundRect">
              <a:avLst>
                <a:gd name="adj" fmla="val 7293"/>
              </a:avLst>
            </a:prstGeom>
            <a:solidFill>
              <a:schemeClr val="bg1">
                <a:lumMod val="95000"/>
              </a:schemeClr>
            </a:solidFill>
            <a:ln>
              <a:no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023" y="3480"/>
              <a:ext cx="8394" cy="4641"/>
            </a:xfrm>
            <a:prstGeom prst="roundRect">
              <a:avLst>
                <a:gd name="adj" fmla="val 7293"/>
              </a:avLst>
            </a:prstGeom>
            <a:solidFill>
              <a:schemeClr val="bg1">
                <a:lumMod val="95000"/>
              </a:schemeClr>
            </a:solidFill>
            <a:ln>
              <a:noFill/>
            </a:ln>
            <a:effectLst>
              <a:outerShdw blurRad="152400" dist="762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9791065" y="4864100"/>
            <a:ext cx="2950845" cy="2950845"/>
            <a:chOff x="8024" y="3480"/>
            <a:chExt cx="8398" cy="4642"/>
          </a:xfrm>
          <a:solidFill>
            <a:srgbClr val="701E5E"/>
          </a:solidFill>
        </p:grpSpPr>
        <p:sp>
          <p:nvSpPr>
            <p:cNvPr id="12" name="同心圆 11"/>
            <p:cNvSpPr/>
            <p:nvPr/>
          </p:nvSpPr>
          <p:spPr>
            <a:xfrm>
              <a:off x="8024" y="3480"/>
              <a:ext cx="8394" cy="4641"/>
            </a:xfrm>
            <a:prstGeom prst="donut">
              <a:avLst>
                <a:gd name="adj" fmla="val 14035"/>
              </a:avLst>
            </a:prstGeom>
            <a:grpFill/>
            <a:ln>
              <a:noFill/>
            </a:ln>
            <a:effectLst>
              <a:outerShdw blurRad="127000" dist="889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心圆 12"/>
            <p:cNvSpPr/>
            <p:nvPr/>
          </p:nvSpPr>
          <p:spPr>
            <a:xfrm>
              <a:off x="8028" y="3481"/>
              <a:ext cx="8394" cy="4641"/>
            </a:xfrm>
            <a:prstGeom prst="donut">
              <a:avLst>
                <a:gd name="adj" fmla="val 13621"/>
              </a:avLst>
            </a:prstGeom>
            <a:grpFill/>
            <a:ln>
              <a:noFill/>
            </a:ln>
            <a:effectLst>
              <a:outerShdw blurRad="76200" dist="50800" dir="13500000" algn="b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10"/>
          <p:cNvSpPr txBox="1"/>
          <p:nvPr/>
        </p:nvSpPr>
        <p:spPr>
          <a:xfrm>
            <a:off x="1665288" y="2098993"/>
            <a:ext cx="8861425" cy="1106805"/>
          </a:xfrm>
          <a:prstGeom prst="rect">
            <a:avLst/>
          </a:prstGeom>
          <a:noFill/>
          <a:ln w="9525">
            <a:noFill/>
          </a:ln>
        </p:spPr>
        <p:txBody>
          <a:bodyPr wrap="square" anchor="t">
            <a:spAutoFit/>
          </a:bodyPr>
          <a:lstStyle/>
          <a:p>
            <a:pPr algn="ctr"/>
            <a:r>
              <a:rPr 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谢</a:t>
            </a:r>
            <a:r>
              <a:rPr lang="en-US" alt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 </a:t>
            </a:r>
            <a:r>
              <a:rPr 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谢</a:t>
            </a:r>
            <a:r>
              <a:rPr lang="en-US" alt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 </a:t>
            </a:r>
            <a:r>
              <a:rPr 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大</a:t>
            </a:r>
            <a:r>
              <a:rPr lang="en-US" alt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 </a:t>
            </a:r>
            <a:r>
              <a:rPr lang="zh-CN" sz="6600" b="1" dirty="0">
                <a:solidFill>
                  <a:srgbClr val="701E5E"/>
                </a:solidFill>
                <a:latin typeface="微软雅黑" panose="020B0503020204020204" pitchFamily="34" charset="-122"/>
                <a:ea typeface="微软雅黑" panose="020B0503020204020204" pitchFamily="34" charset="-122"/>
                <a:cs typeface="微软雅黑" panose="020B0503020204020204" pitchFamily="34" charset="-122"/>
              </a:rPr>
              <a:t>家</a:t>
            </a:r>
          </a:p>
        </p:txBody>
      </p:sp>
      <p:sp>
        <p:nvSpPr>
          <p:cNvPr id="35" name="文本框 10"/>
          <p:cNvSpPr txBox="1"/>
          <p:nvPr/>
        </p:nvSpPr>
        <p:spPr>
          <a:xfrm>
            <a:off x="1665288" y="3567748"/>
            <a:ext cx="8861425" cy="1106805"/>
          </a:xfrm>
          <a:prstGeom prst="rect">
            <a:avLst/>
          </a:prstGeom>
          <a:noFill/>
          <a:ln w="9525">
            <a:noFill/>
          </a:ln>
        </p:spPr>
        <p:txBody>
          <a:bodyPr wrap="square" anchor="t">
            <a:spAutoFit/>
          </a:bodyPr>
          <a:lstStyle/>
          <a:p>
            <a:pPr algn="ctr"/>
            <a:r>
              <a:rPr lang="en-US" sz="6600" b="1" dirty="0">
                <a:solidFill>
                  <a:srgbClr val="701E5E"/>
                </a:solidFill>
                <a:latin typeface="微软雅黑 Light" panose="020B0502040204020203" charset="-122"/>
                <a:ea typeface="微软雅黑 Light" panose="020B0502040204020203" charset="-122"/>
                <a:cs typeface="微软雅黑" panose="020B0503020204020204" pitchFamily="34" charset="-122"/>
              </a:rPr>
              <a:t>THANK YOU</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442970" y="277495"/>
            <a:ext cx="5312410" cy="576000"/>
            <a:chOff x="5422" y="476"/>
            <a:chExt cx="8366" cy="828"/>
          </a:xfrm>
        </p:grpSpPr>
        <p:sp>
          <p:nvSpPr>
            <p:cNvPr id="15" name="圆角矩形 1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923155" y="335280"/>
            <a:ext cx="2345690" cy="46037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项目简介</a:t>
            </a:r>
            <a:endParaRPr lang="en-US" altLang="zh-CN" sz="24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89" name="组合 88"/>
          <p:cNvGrpSpPr/>
          <p:nvPr>
            <p:custDataLst>
              <p:tags r:id="rId2"/>
            </p:custDataLst>
          </p:nvPr>
        </p:nvGrpSpPr>
        <p:grpSpPr>
          <a:xfrm>
            <a:off x="843558" y="1523365"/>
            <a:ext cx="3419197" cy="4397375"/>
            <a:chOff x="1330" y="2867"/>
            <a:chExt cx="4813" cy="6491"/>
          </a:xfrm>
        </p:grpSpPr>
        <p:grpSp>
          <p:nvGrpSpPr>
            <p:cNvPr id="4" name="组合 3"/>
            <p:cNvGrpSpPr/>
            <p:nvPr/>
          </p:nvGrpSpPr>
          <p:grpSpPr>
            <a:xfrm>
              <a:off x="1339" y="2867"/>
              <a:ext cx="4803" cy="6491"/>
              <a:chOff x="8024" y="3479"/>
              <a:chExt cx="8395" cy="4642"/>
            </a:xfrm>
            <a:solidFill>
              <a:schemeClr val="bg1">
                <a:lumMod val="95000"/>
              </a:schemeClr>
            </a:solidFill>
          </p:grpSpPr>
          <p:sp>
            <p:nvSpPr>
              <p:cNvPr id="5" name="圆角矩形 4"/>
              <p:cNvSpPr/>
              <p:nvPr>
                <p:custDataLst>
                  <p:tags r:id="rId20"/>
                </p:custDataLst>
              </p:nvPr>
            </p:nvSpPr>
            <p:spPr>
              <a:xfrm>
                <a:off x="8024" y="3480"/>
                <a:ext cx="8394" cy="4641"/>
              </a:xfrm>
              <a:prstGeom prst="roundRect">
                <a:avLst>
                  <a:gd name="adj" fmla="val 10025"/>
                </a:avLst>
              </a:prstGeom>
              <a:solidFill>
                <a:srgbClr val="E5CEE2"/>
              </a:solidFill>
              <a:ln>
                <a:noFill/>
              </a:ln>
              <a:effectLst>
                <a:outerShdw blurRad="127000" dist="762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custDataLst>
                  <p:tags r:id="rId21"/>
                </p:custDataLst>
              </p:nvPr>
            </p:nvSpPr>
            <p:spPr>
              <a:xfrm>
                <a:off x="8025" y="3479"/>
                <a:ext cx="8394" cy="4641"/>
              </a:xfrm>
              <a:prstGeom prst="roundRect">
                <a:avLst>
                  <a:gd name="adj" fmla="val 9714"/>
                </a:avLst>
              </a:prstGeom>
              <a:solidFill>
                <a:schemeClr val="bg1">
                  <a:lumMod val="95000"/>
                </a:schemeClr>
              </a:solidFill>
              <a:ln>
                <a:noFill/>
              </a:ln>
              <a:effectLst>
                <a:outerShdw blurRad="127000" dist="635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471" y="3022"/>
              <a:ext cx="4535" cy="6180"/>
              <a:chOff x="5422" y="476"/>
              <a:chExt cx="8355" cy="828"/>
            </a:xfrm>
          </p:grpSpPr>
          <p:sp>
            <p:nvSpPr>
              <p:cNvPr id="53" name="圆角矩形 52"/>
              <p:cNvSpPr/>
              <p:nvPr>
                <p:custDataLst>
                  <p:tags r:id="rId18"/>
                </p:custDataLst>
              </p:nvPr>
            </p:nvSpPr>
            <p:spPr>
              <a:xfrm>
                <a:off x="5422" y="476"/>
                <a:ext cx="8355" cy="828"/>
              </a:xfrm>
              <a:prstGeom prst="roundRect">
                <a:avLst>
                  <a:gd name="adj" fmla="val 7098"/>
                </a:avLst>
              </a:prstGeom>
              <a:solidFill>
                <a:srgbClr val="701E5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custDataLst>
                  <p:tags r:id="rId19"/>
                </p:custDataLst>
              </p:nvPr>
            </p:nvSpPr>
            <p:spPr>
              <a:xfrm>
                <a:off x="5422" y="476"/>
                <a:ext cx="8355" cy="828"/>
              </a:xfrm>
              <a:prstGeom prst="roundRect">
                <a:avLst>
                  <a:gd name="adj" fmla="val 6765"/>
                </a:avLst>
              </a:prstGeom>
              <a:gradFill rotWithShape="0">
                <a:gsLst>
                  <a:gs pos="15000">
                    <a:srgbClr val="701E5E">
                      <a:alpha val="0"/>
                    </a:srgbClr>
                  </a:gs>
                  <a:gs pos="100000">
                    <a:srgbClr val="6A1D59">
                      <a:lumMod val="95000"/>
                    </a:srgbClr>
                  </a:gs>
                </a:gsLst>
                <a:lin ang="2700000" scaled="0"/>
              </a:gradFill>
              <a:ln>
                <a:noFill/>
              </a:ln>
              <a:effectLst>
                <a:innerShdw blurRad="63500" dist="50800" dir="2700000">
                  <a:schemeClr val="bg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1330" y="3899"/>
              <a:ext cx="4813" cy="837"/>
              <a:chOff x="8004" y="3479"/>
              <a:chExt cx="8414" cy="4642"/>
            </a:xfrm>
            <a:solidFill>
              <a:srgbClr val="C54BA1">
                <a:alpha val="14000"/>
              </a:srgbClr>
            </a:solidFill>
          </p:grpSpPr>
          <p:sp>
            <p:nvSpPr>
              <p:cNvPr id="37" name="矩形 36"/>
              <p:cNvSpPr/>
              <p:nvPr>
                <p:custDataLst>
                  <p:tags r:id="rId16"/>
                </p:custDataLst>
              </p:nvPr>
            </p:nvSpPr>
            <p:spPr>
              <a:xfrm>
                <a:off x="8024" y="3480"/>
                <a:ext cx="8394" cy="4641"/>
              </a:xfrm>
              <a:prstGeom prst="rect">
                <a:avLst/>
              </a:prstGeom>
              <a:solidFill>
                <a:srgbClr val="E5C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custDataLst>
                  <p:tags r:id="rId17"/>
                </p:custDataLst>
              </p:nvPr>
            </p:nvSpPr>
            <p:spPr>
              <a:xfrm>
                <a:off x="8004" y="3479"/>
                <a:ext cx="8394" cy="464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pc="1000" dirty="0">
                    <a:solidFill>
                      <a:schemeClr val="tx1"/>
                    </a:solidFill>
                    <a:uFillTx/>
                    <a:latin typeface="微软雅黑" panose="020B0503020204020204" pitchFamily="34" charset="-122"/>
                    <a:ea typeface="微软雅黑" panose="020B0503020204020204" pitchFamily="34" charset="-122"/>
                    <a:sym typeface="汉仪君黑-45简" panose="020B0604020202020204" charset="-122"/>
                  </a:rPr>
                  <a:t> </a:t>
                </a:r>
                <a:r>
                  <a:rPr lang="zh-CN" altLang="en-US" b="1" spc="1000" dirty="0">
                    <a:solidFill>
                      <a:schemeClr val="tx1"/>
                    </a:solidFill>
                    <a:uFillTx/>
                    <a:latin typeface="微软雅黑" panose="020B0503020204020204" pitchFamily="34" charset="-122"/>
                    <a:ea typeface="微软雅黑" panose="020B0503020204020204" pitchFamily="34" charset="-122"/>
                    <a:sym typeface="汉仪君黑-45简" panose="020B0604020202020204" charset="-122"/>
                  </a:rPr>
                  <a:t>智能医疗系统概述</a:t>
                </a:r>
                <a:endParaRPr lang="zh-CN" altLang="en-US" b="1" spc="1000" dirty="0">
                  <a:solidFill>
                    <a:schemeClr val="tx1"/>
                  </a:solidFill>
                  <a:uFillTx/>
                  <a:latin typeface="微软雅黑" panose="020B0503020204020204" pitchFamily="34" charset="-122"/>
                  <a:ea typeface="微软雅黑" panose="020B0503020204020204" pitchFamily="34" charset="-122"/>
                  <a:sym typeface="+mn-ea"/>
                </a:endParaRPr>
              </a:p>
            </p:txBody>
          </p:sp>
        </p:grpSp>
        <p:sp>
          <p:nvSpPr>
            <p:cNvPr id="40" name="1111"/>
            <p:cNvSpPr txBox="1"/>
            <p:nvPr>
              <p:custDataLst>
                <p:tags r:id="rId14"/>
              </p:custDataLst>
            </p:nvPr>
          </p:nvSpPr>
          <p:spPr>
            <a:xfrm>
              <a:off x="1648" y="5074"/>
              <a:ext cx="4254" cy="3951"/>
            </a:xfrm>
            <a:prstGeom prst="rect">
              <a:avLst/>
            </a:prstGeom>
            <a:noFill/>
            <a:ln w="9525">
              <a:noFill/>
            </a:ln>
          </p:spPr>
          <p:txBody>
            <a:bodyPr wrap="square" anchor="t">
              <a:spAutoFit/>
            </a:bodyPr>
            <a:lstStyle/>
            <a:p>
              <a:pPr>
                <a:lnSpc>
                  <a:spcPct val="150000"/>
                </a:lnSpc>
                <a:spcBef>
                  <a:spcPts val="600"/>
                </a:spcBef>
                <a:spcAft>
                  <a:spcPts val="600"/>
                </a:spcAft>
              </a:pPr>
              <a:r>
                <a:rPr lang="zh-CN" altLang="en-US" sz="1600" dirty="0">
                  <a:solidFill>
                    <a:schemeClr val="bg1"/>
                  </a:solidFill>
                  <a:latin typeface="微软雅黑 Light" panose="020B0502040204020203" charset="-122"/>
                  <a:ea typeface="微软雅黑 Light" panose="020B0502040204020203" charset="-122"/>
                  <a:sym typeface="汉仪君黑-45简" panose="020B0604020202020204" charset="-122"/>
                </a:rPr>
                <a:t>MediChain-LLM-Advisor 是一个基于大语言模型的智能医疗系统，旨在为用户提供全面的健康管理服务。系统包括疾病手册、药品词典、AI医生互动等功能，帮助用户自我诊断、获取医疗建议和管理健康数据。</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41" name="图片 40" descr="31393935333939383b31373432363534363bcae9bcae"/>
            <p:cNvPicPr>
              <a:picLocks noChangeAspect="1"/>
            </p:cNvPicPr>
            <p:nvPr>
              <p:custDataLst>
                <p:tags r:id="rId15"/>
              </p:custDataLst>
            </p:nvPr>
          </p:nvPicPr>
          <p:blipFill>
            <a:blip r:embed="rId23">
              <a:extLst>
                <a:ext uri="{96DAC541-7B7A-43D3-8B79-37D633B846F1}">
                  <asvg:svgBlip xmlns:asvg="http://schemas.microsoft.com/office/drawing/2016/SVG/main" r:embed="rId24"/>
                </a:ext>
              </a:extLst>
            </a:blip>
            <a:stretch>
              <a:fillRect/>
            </a:stretch>
          </p:blipFill>
          <p:spPr>
            <a:xfrm>
              <a:off x="3377" y="3075"/>
              <a:ext cx="724" cy="744"/>
            </a:xfrm>
            <a:prstGeom prst="rect">
              <a:avLst/>
            </a:prstGeom>
          </p:spPr>
        </p:pic>
      </p:grpSp>
      <p:sp>
        <p:nvSpPr>
          <p:cNvPr id="84" name="等腰三角形 83"/>
          <p:cNvSpPr/>
          <p:nvPr>
            <p:custDataLst>
              <p:tags r:id="rId3"/>
            </p:custDataLst>
          </p:nvPr>
        </p:nvSpPr>
        <p:spPr>
          <a:xfrm rot="5400000">
            <a:off x="221615" y="3627120"/>
            <a:ext cx="433070" cy="433070"/>
          </a:xfrm>
          <a:prstGeom prst="triangle">
            <a:avLst/>
          </a:prstGeom>
          <a:solidFill>
            <a:srgbClr val="701E5E"/>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4"/>
            </p:custDataLst>
          </p:nvPr>
        </p:nvSpPr>
        <p:spPr>
          <a:xfrm rot="16200000" flipH="1">
            <a:off x="11508105" y="3621405"/>
            <a:ext cx="433070" cy="433070"/>
          </a:xfrm>
          <a:prstGeom prst="triangle">
            <a:avLst/>
          </a:prstGeom>
          <a:solidFill>
            <a:srgbClr val="701E5E"/>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5"/>
            </p:custDataLst>
          </p:nvPr>
        </p:nvGrpSpPr>
        <p:grpSpPr>
          <a:xfrm>
            <a:off x="7941310" y="1525270"/>
            <a:ext cx="3412490" cy="4666326"/>
            <a:chOff x="1339" y="2867"/>
            <a:chExt cx="4804" cy="6888"/>
          </a:xfrm>
        </p:grpSpPr>
        <p:grpSp>
          <p:nvGrpSpPr>
            <p:cNvPr id="8" name="组合 7"/>
            <p:cNvGrpSpPr/>
            <p:nvPr/>
          </p:nvGrpSpPr>
          <p:grpSpPr>
            <a:xfrm>
              <a:off x="1339" y="2867"/>
              <a:ext cx="4803" cy="6491"/>
              <a:chOff x="8024" y="3479"/>
              <a:chExt cx="8395" cy="4642"/>
            </a:xfrm>
            <a:solidFill>
              <a:schemeClr val="bg1">
                <a:lumMod val="95000"/>
              </a:schemeClr>
            </a:solidFill>
          </p:grpSpPr>
          <p:sp>
            <p:nvSpPr>
              <p:cNvPr id="9" name="圆角矩形 8"/>
              <p:cNvSpPr/>
              <p:nvPr>
                <p:custDataLst>
                  <p:tags r:id="rId12"/>
                </p:custDataLst>
              </p:nvPr>
            </p:nvSpPr>
            <p:spPr>
              <a:xfrm>
                <a:off x="8024" y="3480"/>
                <a:ext cx="8394" cy="4641"/>
              </a:xfrm>
              <a:prstGeom prst="roundRect">
                <a:avLst>
                  <a:gd name="adj" fmla="val 10025"/>
                </a:avLst>
              </a:prstGeom>
              <a:solidFill>
                <a:srgbClr val="E5CEE2"/>
              </a:solidFill>
              <a:ln>
                <a:noFill/>
              </a:ln>
              <a:effectLst>
                <a:outerShdw blurRad="127000" dist="762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custDataLst>
                  <p:tags r:id="rId13"/>
                </p:custDataLst>
              </p:nvPr>
            </p:nvSpPr>
            <p:spPr>
              <a:xfrm>
                <a:off x="8025" y="3479"/>
                <a:ext cx="8394" cy="4641"/>
              </a:xfrm>
              <a:prstGeom prst="roundRect">
                <a:avLst>
                  <a:gd name="adj" fmla="val 9714"/>
                </a:avLst>
              </a:prstGeom>
              <a:solidFill>
                <a:schemeClr val="bg1">
                  <a:lumMod val="95000"/>
                </a:schemeClr>
              </a:solidFill>
              <a:ln>
                <a:noFill/>
              </a:ln>
              <a:effectLst>
                <a:outerShdw blurRad="127000" dist="63500" dir="13500000" algn="br" rotWithShape="0">
                  <a:schemeClr val="bg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471" y="3022"/>
              <a:ext cx="4535" cy="6180"/>
              <a:chOff x="5422" y="476"/>
              <a:chExt cx="8355" cy="828"/>
            </a:xfrm>
          </p:grpSpPr>
          <p:sp>
            <p:nvSpPr>
              <p:cNvPr id="12" name="圆角矩形 11"/>
              <p:cNvSpPr/>
              <p:nvPr>
                <p:custDataLst>
                  <p:tags r:id="rId10"/>
                </p:custDataLst>
              </p:nvPr>
            </p:nvSpPr>
            <p:spPr>
              <a:xfrm>
                <a:off x="5422" y="476"/>
                <a:ext cx="8355" cy="828"/>
              </a:xfrm>
              <a:prstGeom prst="roundRect">
                <a:avLst>
                  <a:gd name="adj" fmla="val 7098"/>
                </a:avLst>
              </a:prstGeom>
              <a:solidFill>
                <a:srgbClr val="701E5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custDataLst>
                  <p:tags r:id="rId11"/>
                </p:custDataLst>
              </p:nvPr>
            </p:nvSpPr>
            <p:spPr>
              <a:xfrm>
                <a:off x="5422" y="476"/>
                <a:ext cx="8355" cy="828"/>
              </a:xfrm>
              <a:prstGeom prst="roundRect">
                <a:avLst>
                  <a:gd name="adj" fmla="val 6765"/>
                </a:avLst>
              </a:prstGeom>
              <a:gradFill rotWithShape="0">
                <a:gsLst>
                  <a:gs pos="15000">
                    <a:srgbClr val="701E5E">
                      <a:alpha val="0"/>
                    </a:srgbClr>
                  </a:gs>
                  <a:gs pos="100000">
                    <a:srgbClr val="6A1D59">
                      <a:lumMod val="95000"/>
                    </a:srgbClr>
                  </a:gs>
                </a:gsLst>
                <a:lin ang="2700000" scaled="0"/>
              </a:gradFill>
              <a:ln>
                <a:noFill/>
              </a:ln>
              <a:effectLst>
                <a:innerShdw blurRad="63500" dist="50800" dir="2700000">
                  <a:schemeClr val="bg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341" y="3899"/>
              <a:ext cx="4802" cy="837"/>
              <a:chOff x="8024" y="3479"/>
              <a:chExt cx="8394" cy="4642"/>
            </a:xfrm>
            <a:solidFill>
              <a:srgbClr val="C54BA1">
                <a:alpha val="14000"/>
              </a:srgbClr>
            </a:solidFill>
          </p:grpSpPr>
          <p:sp>
            <p:nvSpPr>
              <p:cNvPr id="17" name="矩形 16"/>
              <p:cNvSpPr/>
              <p:nvPr>
                <p:custDataLst>
                  <p:tags r:id="rId8"/>
                </p:custDataLst>
              </p:nvPr>
            </p:nvSpPr>
            <p:spPr>
              <a:xfrm>
                <a:off x="8024" y="3480"/>
                <a:ext cx="8394" cy="4641"/>
              </a:xfrm>
              <a:prstGeom prst="rect">
                <a:avLst/>
              </a:prstGeom>
              <a:solidFill>
                <a:srgbClr val="E5C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9"/>
                </p:custDataLst>
              </p:nvPr>
            </p:nvSpPr>
            <p:spPr>
              <a:xfrm>
                <a:off x="8024" y="3479"/>
                <a:ext cx="8394" cy="464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pc="1000" dirty="0">
                    <a:solidFill>
                      <a:schemeClr val="tx1"/>
                    </a:solidFill>
                    <a:uFillTx/>
                    <a:latin typeface="微软雅黑" panose="020B0503020204020204" pitchFamily="34" charset="-122"/>
                    <a:ea typeface="微软雅黑" panose="020B0503020204020204" pitchFamily="34" charset="-122"/>
                    <a:sym typeface="汉仪君黑-45简" panose="020B0604020202020204" charset="-122"/>
                  </a:rPr>
                  <a:t> </a:t>
                </a:r>
                <a:r>
                  <a:rPr lang="zh-CN" altLang="en-US" b="1" spc="1000" dirty="0">
                    <a:solidFill>
                      <a:schemeClr val="tx1"/>
                    </a:solidFill>
                    <a:uFillTx/>
                    <a:latin typeface="微软雅黑" panose="020B0503020204020204" pitchFamily="34" charset="-122"/>
                    <a:ea typeface="微软雅黑" panose="020B0503020204020204" pitchFamily="34" charset="-122"/>
                    <a:sym typeface="汉仪君黑-45简" panose="020B0604020202020204" charset="-122"/>
                  </a:rPr>
                  <a:t>角色分配</a:t>
                </a:r>
                <a:endParaRPr lang="zh-CN" altLang="en-US" b="1" spc="1000" dirty="0">
                  <a:solidFill>
                    <a:schemeClr val="tx1"/>
                  </a:solidFill>
                  <a:uFillTx/>
                  <a:latin typeface="微软雅黑" panose="020B0503020204020204" pitchFamily="34" charset="-122"/>
                  <a:ea typeface="微软雅黑" panose="020B0503020204020204" pitchFamily="34" charset="-122"/>
                  <a:sym typeface="+mn-ea"/>
                </a:endParaRPr>
              </a:p>
            </p:txBody>
          </p:sp>
        </p:grpSp>
        <p:sp>
          <p:nvSpPr>
            <p:cNvPr id="19" name="1111"/>
            <p:cNvSpPr txBox="1"/>
            <p:nvPr>
              <p:custDataLst>
                <p:tags r:id="rId6"/>
              </p:custDataLst>
            </p:nvPr>
          </p:nvSpPr>
          <p:spPr>
            <a:xfrm>
              <a:off x="1743" y="5350"/>
              <a:ext cx="4254" cy="4405"/>
            </a:xfrm>
            <a:prstGeom prst="rect">
              <a:avLst/>
            </a:prstGeom>
            <a:noFill/>
            <a:ln w="9525">
              <a:noFill/>
            </a:ln>
          </p:spPr>
          <p:txBody>
            <a:bodyPr wrap="square" anchor="t">
              <a:spAutoFit/>
            </a:bodyPr>
            <a:lstStyle/>
            <a:p>
              <a:pPr>
                <a:lnSpc>
                  <a:spcPct val="150000"/>
                </a:lnSpc>
                <a:spcBef>
                  <a:spcPts val="600"/>
                </a:spcBef>
                <a:spcAft>
                  <a:spcPts val="600"/>
                </a:spcAft>
              </a:pPr>
              <a:r>
                <a:rPr lang="zh-CN" altLang="en-US" sz="1600" dirty="0">
                  <a:solidFill>
                    <a:schemeClr val="bg1"/>
                  </a:solidFill>
                  <a:latin typeface="微软雅黑 Light" panose="020B0502040204020203" charset="-122"/>
                  <a:ea typeface="微软雅黑 Light" panose="020B0502040204020203" charset="-122"/>
                  <a:sym typeface="汉仪君黑-45简" panose="020B0604020202020204" charset="-122"/>
                </a:rPr>
                <a:t>系统分为普通用户和管理员两种角色，普通用户可以查看和搜索信息，与AI医生互动，提交反馈；管理员可以管理疾病和药品信息，查看用户反馈记录。</a:t>
              </a:r>
              <a:endParaRPr lang="zh-CN" altLang="en-US" sz="1600" noProof="1">
                <a:solidFill>
                  <a:schemeClr val="bg1"/>
                </a:solidFill>
                <a:latin typeface="微软雅黑 Light" panose="020B0502040204020203" charset="-122"/>
                <a:ea typeface="微软雅黑 Light" panose="020B0502040204020203" charset="-122"/>
                <a:sym typeface="汉仪君黑-45简" panose="020B0604020202020204" charset="-122"/>
              </a:endParaRPr>
            </a:p>
            <a:p>
              <a:pPr>
                <a:lnSpc>
                  <a:spcPct val="150000"/>
                </a:lnSpc>
                <a:spcBef>
                  <a:spcPts val="600"/>
                </a:spcBef>
                <a:spcAft>
                  <a:spcPts val="600"/>
                </a:spcAft>
              </a:pPr>
              <a:endParaRPr lang="en-US" altLang="zh-CN" sz="1600" noProof="1">
                <a:solidFill>
                  <a:schemeClr val="tx1">
                    <a:lumMod val="75000"/>
                    <a:lumOff val="25000"/>
                  </a:schemeClr>
                </a:solidFill>
                <a:latin typeface="汉仪君黑-45简" panose="020B0604020202020204" charset="-122"/>
                <a:ea typeface="汉仪君黑-45简" panose="020B0604020202020204" charset="-122"/>
                <a:cs typeface="汉仪君黑-45简" panose="020B0604020202020204" charset="-122"/>
                <a:sym typeface="汉仪君黑-45简" panose="020B0604020202020204" charset="-122"/>
              </a:endParaRPr>
            </a:p>
            <a:p>
              <a:pPr>
                <a:lnSpc>
                  <a:spcPct val="150000"/>
                </a:lnSpc>
                <a:spcBef>
                  <a:spcPts val="600"/>
                </a:spcBef>
                <a:spcAft>
                  <a:spcPts val="600"/>
                </a:spcAft>
              </a:pP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20" name="图片 19" descr="31393935333939383b31373432363534363bcae9bcae"/>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3377" y="3075"/>
              <a:ext cx="724" cy="744"/>
            </a:xfrm>
            <a:prstGeom prst="rect">
              <a:avLst/>
            </a:prstGeom>
          </p:spPr>
        </p:pic>
      </p:grpSp>
      <p:pic>
        <p:nvPicPr>
          <p:cNvPr id="21" name="图片 20" descr="微信图片_20240725204521"/>
          <p:cNvPicPr>
            <a:picLocks noChangeAspect="1"/>
          </p:cNvPicPr>
          <p:nvPr/>
        </p:nvPicPr>
        <p:blipFill>
          <a:blip r:embed="rId25"/>
          <a:stretch>
            <a:fillRect/>
          </a:stretch>
        </p:blipFill>
        <p:spPr>
          <a:xfrm>
            <a:off x="4455160" y="2472055"/>
            <a:ext cx="3283585" cy="2971800"/>
          </a:xfrm>
          <a:prstGeom prst="rect">
            <a:avLst/>
          </a:prstGeom>
        </p:spPr>
      </p:pic>
    </p:spTree>
    <p:custDataLst>
      <p:tags r:id="rId1"/>
    </p:custDataLst>
    <p:extLst>
      <p:ext uri="{BB962C8B-B14F-4D97-AF65-F5344CB8AC3E}">
        <p14:creationId xmlns:p14="http://schemas.microsoft.com/office/powerpoint/2010/main" val="1762319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0" name="文本框 47"/>
          <p:cNvSpPr txBox="1"/>
          <p:nvPr/>
        </p:nvSpPr>
        <p:spPr>
          <a:xfrm>
            <a:off x="3214053" y="3353435"/>
            <a:ext cx="5762625" cy="1106805"/>
          </a:xfrm>
          <a:prstGeom prst="rect">
            <a:avLst/>
          </a:prstGeom>
          <a:noFill/>
          <a:ln w="9525">
            <a:noFill/>
          </a:ln>
        </p:spPr>
        <p:txBody>
          <a:bodyPr vert="horz" wrap="square" anchor="t">
            <a:spAutoFit/>
          </a:bodyPr>
          <a:lstStyle/>
          <a:p>
            <a:pPr lvl="0" algn="ctr">
              <a:buClrTx/>
              <a:buSzTx/>
              <a:buFontTx/>
            </a:pPr>
            <a:r>
              <a:rPr lang="zh-CN" altLang="en-US" sz="6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需求分析</a:t>
            </a:r>
          </a:p>
        </p:txBody>
      </p:sp>
      <p:sp>
        <p:nvSpPr>
          <p:cNvPr id="9241" name="文本框 48"/>
          <p:cNvSpPr txBox="1"/>
          <p:nvPr/>
        </p:nvSpPr>
        <p:spPr>
          <a:xfrm>
            <a:off x="3558540" y="196342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第二部分</a:t>
            </a:r>
          </a:p>
        </p:txBody>
      </p:sp>
      <p:grpSp>
        <p:nvGrpSpPr>
          <p:cNvPr id="3" name="组合 2"/>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50000">
                    <a:schemeClr val="bg1">
                      <a:lumMod val="85000"/>
                    </a:schemeClr>
                  </a:gs>
                  <a:gs pos="20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141"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545465" y="4123055"/>
            <a:ext cx="11111865" cy="2221865"/>
            <a:chOff x="849" y="7112"/>
            <a:chExt cx="17509" cy="2880"/>
          </a:xfrm>
        </p:grpSpPr>
        <p:sp>
          <p:nvSpPr>
            <p:cNvPr id="6" name="圆角矩形 5"/>
            <p:cNvSpPr/>
            <p:nvPr>
              <p:custDataLst>
                <p:tags r:id="rId27"/>
              </p:custDataLst>
            </p:nvPr>
          </p:nvSpPr>
          <p:spPr>
            <a:xfrm>
              <a:off x="858" y="7112"/>
              <a:ext cx="17501" cy="2881"/>
            </a:xfrm>
            <a:prstGeom prst="roundRect">
              <a:avLst>
                <a:gd name="adj" fmla="val 12106"/>
              </a:avLst>
            </a:prstGeom>
            <a:solidFill>
              <a:srgbClr val="701E5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custDataLst>
                <p:tags r:id="rId28"/>
              </p:custDataLst>
            </p:nvPr>
          </p:nvSpPr>
          <p:spPr>
            <a:xfrm>
              <a:off x="849" y="7112"/>
              <a:ext cx="17501" cy="2881"/>
            </a:xfrm>
            <a:prstGeom prst="roundRect">
              <a:avLst>
                <a:gd name="adj" fmla="val 12106"/>
              </a:avLst>
            </a:prstGeom>
            <a:solidFill>
              <a:srgbClr val="701E5E"/>
            </a:solidFill>
            <a:ln>
              <a:noFill/>
            </a:ln>
            <a:effectLst>
              <a:outerShdw blurRad="152400" dist="38100" dir="10800000" algn="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custDataLst>
              <p:tags r:id="rId3"/>
            </p:custDataLst>
          </p:nvPr>
        </p:nvGrpSpPr>
        <p:grpSpPr>
          <a:xfrm>
            <a:off x="544830" y="2496820"/>
            <a:ext cx="11112500" cy="2209165"/>
            <a:chOff x="858" y="4531"/>
            <a:chExt cx="17500" cy="2880"/>
          </a:xfrm>
          <a:solidFill>
            <a:schemeClr val="bg1">
              <a:lumMod val="85000"/>
            </a:schemeClr>
          </a:solidFill>
        </p:grpSpPr>
        <p:sp>
          <p:nvSpPr>
            <p:cNvPr id="5" name="圆角矩形 4"/>
            <p:cNvSpPr/>
            <p:nvPr>
              <p:custDataLst>
                <p:tags r:id="rId25"/>
              </p:custDataLst>
            </p:nvPr>
          </p:nvSpPr>
          <p:spPr>
            <a:xfrm>
              <a:off x="858" y="4531"/>
              <a:ext cx="17501" cy="2881"/>
            </a:xfrm>
            <a:prstGeom prst="roundRect">
              <a:avLst>
                <a:gd name="adj" fmla="val 1210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26"/>
              </p:custDataLst>
            </p:nvPr>
          </p:nvSpPr>
          <p:spPr>
            <a:xfrm>
              <a:off x="858" y="4531"/>
              <a:ext cx="17501" cy="2881"/>
            </a:xfrm>
            <a:prstGeom prst="roundRect">
              <a:avLst>
                <a:gd name="adj" fmla="val 12106"/>
              </a:avLst>
            </a:prstGeom>
            <a:grpFill/>
            <a:ln>
              <a:noFill/>
            </a:ln>
            <a:effectLst>
              <a:outerShdw blurRad="50800" dist="381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custDataLst>
              <p:tags r:id="rId4"/>
            </p:custDataLst>
          </p:nvPr>
        </p:nvGrpSpPr>
        <p:grpSpPr>
          <a:xfrm>
            <a:off x="546417" y="1237833"/>
            <a:ext cx="11112500" cy="1828800"/>
            <a:chOff x="859" y="1950"/>
            <a:chExt cx="17500" cy="2880"/>
          </a:xfrm>
          <a:solidFill>
            <a:schemeClr val="bg1">
              <a:lumMod val="95000"/>
            </a:schemeClr>
          </a:solidFill>
        </p:grpSpPr>
        <p:sp>
          <p:nvSpPr>
            <p:cNvPr id="4" name="同侧圆角矩形 3"/>
            <p:cNvSpPr/>
            <p:nvPr>
              <p:custDataLst>
                <p:tags r:id="rId23"/>
              </p:custDataLst>
            </p:nvPr>
          </p:nvSpPr>
          <p:spPr>
            <a:xfrm flipV="1">
              <a:off x="859" y="1950"/>
              <a:ext cx="17501" cy="2881"/>
            </a:xfrm>
            <a:prstGeom prst="round2Same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同侧圆角矩形 8"/>
            <p:cNvSpPr/>
            <p:nvPr>
              <p:custDataLst>
                <p:tags r:id="rId24"/>
              </p:custDataLst>
            </p:nvPr>
          </p:nvSpPr>
          <p:spPr>
            <a:xfrm flipV="1">
              <a:off x="859" y="1950"/>
              <a:ext cx="17501" cy="2881"/>
            </a:xfrm>
            <a:prstGeom prst="round2SameRect">
              <a:avLst/>
            </a:prstGeom>
            <a:grpFill/>
            <a:ln>
              <a:noFill/>
            </a:ln>
            <a:effectLst>
              <a:outerShdw blurRad="127000" dist="381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custDataLst>
              <p:tags r:id="rId5"/>
            </p:custDataLst>
          </p:nvPr>
        </p:nvGrpSpPr>
        <p:grpSpPr>
          <a:xfrm>
            <a:off x="1946910" y="1244352"/>
            <a:ext cx="8918575" cy="1815651"/>
            <a:chOff x="3475" y="3720"/>
            <a:chExt cx="14045" cy="2859"/>
          </a:xfrm>
        </p:grpSpPr>
        <p:sp>
          <p:nvSpPr>
            <p:cNvPr id="10263" name="333333"/>
            <p:cNvSpPr txBox="1"/>
            <p:nvPr>
              <p:custDataLst>
                <p:tags r:id="rId21"/>
              </p:custDataLst>
            </p:nvPr>
          </p:nvSpPr>
          <p:spPr>
            <a:xfrm>
              <a:off x="3475" y="3720"/>
              <a:ext cx="3589" cy="580"/>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01.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问题引入</a:t>
              </a:r>
            </a:p>
          </p:txBody>
        </p:sp>
        <p:sp>
          <p:nvSpPr>
            <p:cNvPr id="41" name="1111"/>
            <p:cNvSpPr txBox="1"/>
            <p:nvPr>
              <p:custDataLst>
                <p:tags r:id="rId22"/>
              </p:custDataLst>
            </p:nvPr>
          </p:nvSpPr>
          <p:spPr>
            <a:xfrm>
              <a:off x="3477" y="4173"/>
              <a:ext cx="14043" cy="2406"/>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随着大语言模型的兴起，人们开始关注大语言模型在各个领域的应用，而其中医疗领域涉及大量专业术语和复杂的概念，大语言模型通常是在广泛的文本数据上训练的，这些是通用大语言模型在训练时可能未能充分学习的，在针对专业领域回答问题时，现有的大语言模型无法实现很好的效果。</a:t>
              </a:r>
            </a:p>
          </p:txBody>
        </p:sp>
      </p:grpSp>
      <p:grpSp>
        <p:nvGrpSpPr>
          <p:cNvPr id="13" name="组合 12"/>
          <p:cNvGrpSpPr/>
          <p:nvPr>
            <p:custDataLst>
              <p:tags r:id="rId6"/>
            </p:custDataLst>
          </p:nvPr>
        </p:nvGrpSpPr>
        <p:grpSpPr>
          <a:xfrm>
            <a:off x="1946910" y="3216036"/>
            <a:ext cx="8896350" cy="1489862"/>
            <a:chOff x="3510" y="3877"/>
            <a:chExt cx="14010" cy="2346"/>
          </a:xfrm>
        </p:grpSpPr>
        <p:sp>
          <p:nvSpPr>
            <p:cNvPr id="14" name="333333"/>
            <p:cNvSpPr txBox="1"/>
            <p:nvPr>
              <p:custDataLst>
                <p:tags r:id="rId19"/>
              </p:custDataLst>
            </p:nvPr>
          </p:nvSpPr>
          <p:spPr>
            <a:xfrm>
              <a:off x="3510" y="3877"/>
              <a:ext cx="4896" cy="580"/>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02.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汉仪君黑-45简" panose="020B0604020202020204" charset="-122"/>
                </a:rPr>
                <a:t>主要目标用户群体</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1111"/>
            <p:cNvSpPr txBox="1"/>
            <p:nvPr>
              <p:custDataLst>
                <p:tags r:id="rId20"/>
              </p:custDataLst>
            </p:nvPr>
          </p:nvSpPr>
          <p:spPr>
            <a:xfrm>
              <a:off x="3512" y="4335"/>
              <a:ext cx="14008" cy="188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汉仪君黑-45简" panose="020B0604020202020204" charset="-122"/>
                </a:rPr>
                <a:t>我们产品瞄准那些期望通过智能系统获得健康建议和诊断服务的个人用户，其中包括有轻微症状想获取药物信息和诊断建议的用户，医生、护士和其他医疗专业人员依赖系统提供准确、专业的医疗信息和建议的用户，常年患病在家出门不方便的老年人，因此我们系统界面简单直易懂。</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18" name="组合 17"/>
          <p:cNvGrpSpPr/>
          <p:nvPr>
            <p:custDataLst>
              <p:tags r:id="rId7"/>
            </p:custDataLst>
          </p:nvPr>
        </p:nvGrpSpPr>
        <p:grpSpPr>
          <a:xfrm>
            <a:off x="1948180" y="4821943"/>
            <a:ext cx="8917305" cy="1438422"/>
            <a:chOff x="3477" y="3764"/>
            <a:chExt cx="14043" cy="2265"/>
          </a:xfrm>
        </p:grpSpPr>
        <p:sp>
          <p:nvSpPr>
            <p:cNvPr id="19" name="333333"/>
            <p:cNvSpPr txBox="1"/>
            <p:nvPr>
              <p:custDataLst>
                <p:tags r:id="rId17"/>
              </p:custDataLst>
            </p:nvPr>
          </p:nvSpPr>
          <p:spPr>
            <a:xfrm>
              <a:off x="3520" y="3764"/>
              <a:ext cx="3006" cy="580"/>
            </a:xfrm>
            <a:prstGeom prst="rect">
              <a:avLst/>
            </a:prstGeom>
            <a:noFill/>
            <a:ln w="9525">
              <a:noFill/>
            </a:ln>
          </p:spPr>
          <p:txBody>
            <a:bodyPr wrap="square" anchor="t">
              <a:spAutoFit/>
            </a:bodyPr>
            <a:lstStyle/>
            <a:p>
              <a:pPr algn="l"/>
              <a:r>
                <a:rPr lang="en-US" altLang="zh-CN" b="1" dirty="0">
                  <a:solidFill>
                    <a:schemeClr val="bg1"/>
                  </a:solidFill>
                  <a:latin typeface="微软雅黑" panose="020B0503020204020204" pitchFamily="34" charset="-122"/>
                  <a:ea typeface="微软雅黑" panose="020B0503020204020204" pitchFamily="34" charset="-122"/>
                </a:rPr>
                <a:t>03. </a:t>
              </a:r>
              <a:r>
                <a:rPr lang="en-US" altLang="zh-CN" b="1" dirty="0">
                  <a:solidFill>
                    <a:schemeClr val="bg1"/>
                  </a:solidFill>
                  <a:latin typeface="微软雅黑" panose="020B0503020204020204" pitchFamily="34" charset="-122"/>
                  <a:ea typeface="微软雅黑" panose="020B0503020204020204" pitchFamily="34" charset="-122"/>
                  <a:sym typeface="汉仪君黑-45简" panose="020B0604020202020204" charset="-122"/>
                </a:rPr>
                <a:t>用户需求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0" name="1111"/>
            <p:cNvSpPr txBox="1"/>
            <p:nvPr>
              <p:custDataLst>
                <p:tags r:id="rId18"/>
              </p:custDataLst>
            </p:nvPr>
          </p:nvSpPr>
          <p:spPr>
            <a:xfrm>
              <a:off x="3477" y="4348"/>
              <a:ext cx="14043" cy="1681"/>
            </a:xfrm>
            <a:prstGeom prst="rect">
              <a:avLst/>
            </a:prstGeom>
            <a:noFill/>
            <a:ln w="9525">
              <a:noFill/>
            </a:ln>
          </p:spPr>
          <p:txBody>
            <a:bodyPr wrap="square" anchor="t">
              <a:noAutofit/>
            </a:bodyPr>
            <a:lstStyle/>
            <a:p>
              <a:pPr>
                <a:lnSpc>
                  <a:spcPct val="100000"/>
                </a:lnSpc>
                <a:spcBef>
                  <a:spcPts val="600"/>
                </a:spcBef>
                <a:spcAft>
                  <a:spcPts val="600"/>
                </a:spcAft>
              </a:pPr>
              <a:r>
                <a:rPr lang="zh-CN" altLang="en-US" sz="1600" dirty="0">
                  <a:solidFill>
                    <a:schemeClr val="bg1"/>
                  </a:solidFill>
                  <a:latin typeface="微软雅黑 Light" panose="020B0502040204020203" charset="-122"/>
                  <a:ea typeface="微软雅黑 Light" panose="020B0502040204020203" charset="-122"/>
                  <a:sym typeface="汉仪君黑-45简" panose="020B0604020202020204" charset="-122"/>
                </a:rPr>
                <a:t>1. 我们的系统具有便捷性与易操作性。</a:t>
              </a:r>
              <a:endParaRPr lang="zh-CN" altLang="en-US" sz="1600" noProof="1">
                <a:solidFill>
                  <a:schemeClr val="bg1"/>
                </a:solidFill>
                <a:latin typeface="微软雅黑 Light" panose="020B0502040204020203" charset="-122"/>
                <a:ea typeface="微软雅黑 Light" panose="020B0502040204020203" charset="-122"/>
                <a:sym typeface="汉仪君黑-45简" panose="020B0604020202020204" charset="-122"/>
              </a:endParaRPr>
            </a:p>
            <a:p>
              <a:pPr>
                <a:lnSpc>
                  <a:spcPct val="100000"/>
                </a:lnSpc>
                <a:spcBef>
                  <a:spcPts val="600"/>
                </a:spcBef>
                <a:spcAft>
                  <a:spcPts val="600"/>
                </a:spcAft>
              </a:pPr>
              <a:r>
                <a:rPr lang="zh-CN" altLang="en-US" sz="1600" dirty="0">
                  <a:solidFill>
                    <a:schemeClr val="bg1"/>
                  </a:solidFill>
                  <a:latin typeface="微软雅黑 Light" panose="020B0502040204020203" charset="-122"/>
                  <a:ea typeface="微软雅黑 Light" panose="020B0502040204020203" charset="-122"/>
                  <a:sym typeface="汉仪君黑-45简" panose="020B0604020202020204" charset="-122"/>
                </a:rPr>
                <a:t>2. 我们的系统能够根据个人健康信息提供个性化的健康管理和建议。</a:t>
              </a:r>
              <a:endParaRPr lang="zh-CN" altLang="en-US" sz="1600" noProof="1">
                <a:solidFill>
                  <a:schemeClr val="bg1"/>
                </a:solidFill>
                <a:latin typeface="微软雅黑 Light" panose="020B0502040204020203" charset="-122"/>
                <a:ea typeface="微软雅黑 Light" panose="020B0502040204020203" charset="-122"/>
                <a:sym typeface="汉仪君黑-45简" panose="020B0604020202020204" charset="-122"/>
              </a:endParaRPr>
            </a:p>
            <a:p>
              <a:pPr>
                <a:lnSpc>
                  <a:spcPct val="100000"/>
                </a:lnSpc>
                <a:spcBef>
                  <a:spcPts val="600"/>
                </a:spcBef>
                <a:spcAft>
                  <a:spcPts val="600"/>
                </a:spcAft>
              </a:pPr>
              <a:r>
                <a:rPr lang="zh-CN" altLang="en-US" sz="1600" dirty="0">
                  <a:solidFill>
                    <a:schemeClr val="bg1"/>
                  </a:solidFill>
                  <a:latin typeface="微软雅黑 Light" panose="020B0502040204020203" charset="-122"/>
                  <a:ea typeface="微软雅黑 Light" panose="020B0502040204020203" charset="-122"/>
                  <a:sym typeface="汉仪君黑-45简" panose="020B0604020202020204" charset="-122"/>
                </a:rPr>
                <a:t>3. 我们对数据的安全性和隐私保护有高度要求。</a:t>
              </a:r>
              <a:endParaRPr lang="zh-CN" altLang="en-US" sz="1600" dirty="0">
                <a:solidFill>
                  <a:schemeClr val="bg1"/>
                </a:solidFill>
                <a:latin typeface="微软雅黑 Light" panose="020B0502040204020203" charset="-122"/>
                <a:ea typeface="微软雅黑 Light" panose="020B0502040204020203" charset="-122"/>
                <a:sym typeface="+mn-ea"/>
              </a:endParaRPr>
            </a:p>
          </p:txBody>
        </p:sp>
      </p:grpSp>
      <p:grpSp>
        <p:nvGrpSpPr>
          <p:cNvPr id="24" name="组合 23"/>
          <p:cNvGrpSpPr/>
          <p:nvPr>
            <p:custDataLst>
              <p:tags r:id="rId8"/>
            </p:custDataLst>
          </p:nvPr>
        </p:nvGrpSpPr>
        <p:grpSpPr>
          <a:xfrm>
            <a:off x="842010" y="1663700"/>
            <a:ext cx="977900" cy="977900"/>
            <a:chOff x="1326" y="2620"/>
            <a:chExt cx="1540" cy="1540"/>
          </a:xfrm>
        </p:grpSpPr>
        <p:sp>
          <p:nvSpPr>
            <p:cNvPr id="22" name="八角星 21"/>
            <p:cNvSpPr/>
            <p:nvPr>
              <p:custDataLst>
                <p:tags r:id="rId15"/>
              </p:custDataLst>
            </p:nvPr>
          </p:nvSpPr>
          <p:spPr>
            <a:xfrm>
              <a:off x="1326" y="2620"/>
              <a:ext cx="1541" cy="1541"/>
            </a:xfrm>
            <a:prstGeom prst="star8">
              <a:avLst>
                <a:gd name="adj" fmla="val 38648"/>
              </a:avLst>
            </a:prstGeom>
            <a:noFill/>
            <a:ln>
              <a:solidFill>
                <a:srgbClr val="701E5E"/>
              </a:solidFill>
            </a:ln>
            <a:extLst>
              <a:ext uri="{909E8E84-426E-40DD-AFC4-6F175D3DCCD1}">
                <a14:hiddenFill xmlns:a14="http://schemas.microsoft.com/office/drawing/2010/main">
                  <a:solidFill>
                    <a:srgbClr val="EBEAF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32303038313138363b32303039303530373b4344"/>
            <p:cNvPicPr>
              <a:picLocks noChangeAspect="1"/>
            </p:cNvPicPr>
            <p:nvPr>
              <p:custDataLst>
                <p:tags r:id="rId16"/>
              </p:custDataLst>
            </p:nvPr>
          </p:nvPicPr>
          <p:blipFill>
            <a:blip r:embed="rId30">
              <a:extLst>
                <a:ext uri="{96DAC541-7B7A-43D3-8B79-37D633B846F1}">
                  <asvg:svgBlip xmlns:asvg="http://schemas.microsoft.com/office/drawing/2016/SVG/main" r:embed="rId31"/>
                </a:ext>
              </a:extLst>
            </a:blip>
            <a:stretch>
              <a:fillRect/>
            </a:stretch>
          </p:blipFill>
          <p:spPr>
            <a:xfrm>
              <a:off x="1600" y="2894"/>
              <a:ext cx="993" cy="993"/>
            </a:xfrm>
            <a:prstGeom prst="rect">
              <a:avLst/>
            </a:prstGeom>
          </p:spPr>
        </p:pic>
      </p:grpSp>
      <p:grpSp>
        <p:nvGrpSpPr>
          <p:cNvPr id="28" name="组合 27"/>
          <p:cNvGrpSpPr/>
          <p:nvPr>
            <p:custDataLst>
              <p:tags r:id="rId9"/>
            </p:custDataLst>
          </p:nvPr>
        </p:nvGrpSpPr>
        <p:grpSpPr>
          <a:xfrm>
            <a:off x="841375" y="3452495"/>
            <a:ext cx="977900" cy="977900"/>
            <a:chOff x="1325" y="5437"/>
            <a:chExt cx="1540" cy="1540"/>
          </a:xfrm>
        </p:grpSpPr>
        <p:sp>
          <p:nvSpPr>
            <p:cNvPr id="26" name="八角星 25"/>
            <p:cNvSpPr/>
            <p:nvPr>
              <p:custDataLst>
                <p:tags r:id="rId13"/>
              </p:custDataLst>
            </p:nvPr>
          </p:nvSpPr>
          <p:spPr>
            <a:xfrm>
              <a:off x="1325" y="5437"/>
              <a:ext cx="1541" cy="1541"/>
            </a:xfrm>
            <a:prstGeom prst="star8">
              <a:avLst>
                <a:gd name="adj" fmla="val 38648"/>
              </a:avLst>
            </a:prstGeom>
            <a:noFill/>
            <a:ln>
              <a:solidFill>
                <a:srgbClr val="FFFFFF"/>
              </a:solidFill>
            </a:ln>
            <a:extLst>
              <a:ext uri="{909E8E84-426E-40DD-AFC4-6F175D3DCCD1}">
                <a14:hiddenFill xmlns:a14="http://schemas.microsoft.com/office/drawing/2010/main">
                  <a:solidFill>
                    <a:srgbClr val="EBEAF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32303038313138363b32303039303530393bd0c5cfa2"/>
            <p:cNvPicPr>
              <a:picLocks noChangeAspect="1"/>
            </p:cNvPicPr>
            <p:nvPr>
              <p:custDataLst>
                <p:tags r:id="rId14"/>
              </p:custDataLst>
            </p:nvPr>
          </p:nvPicPr>
          <p:blipFill>
            <a:blip r:embed="rId32">
              <a:extLst>
                <a:ext uri="{96DAC541-7B7A-43D3-8B79-37D633B846F1}">
                  <asvg:svgBlip xmlns:asvg="http://schemas.microsoft.com/office/drawing/2016/SVG/main" r:embed="rId33"/>
                </a:ext>
              </a:extLst>
            </a:blip>
            <a:stretch>
              <a:fillRect/>
            </a:stretch>
          </p:blipFill>
          <p:spPr>
            <a:xfrm>
              <a:off x="1502" y="5666"/>
              <a:ext cx="1189" cy="1189"/>
            </a:xfrm>
            <a:prstGeom prst="rect">
              <a:avLst/>
            </a:prstGeom>
          </p:spPr>
        </p:pic>
      </p:grpSp>
      <p:grpSp>
        <p:nvGrpSpPr>
          <p:cNvPr id="32" name="组合 31"/>
          <p:cNvGrpSpPr/>
          <p:nvPr>
            <p:custDataLst>
              <p:tags r:id="rId10"/>
            </p:custDataLst>
          </p:nvPr>
        </p:nvGrpSpPr>
        <p:grpSpPr>
          <a:xfrm>
            <a:off x="842645" y="5029200"/>
            <a:ext cx="977900" cy="977900"/>
            <a:chOff x="1326" y="2620"/>
            <a:chExt cx="1540" cy="1540"/>
          </a:xfrm>
        </p:grpSpPr>
        <p:sp>
          <p:nvSpPr>
            <p:cNvPr id="33" name="八角星 32"/>
            <p:cNvSpPr/>
            <p:nvPr>
              <p:custDataLst>
                <p:tags r:id="rId11"/>
              </p:custDataLst>
            </p:nvPr>
          </p:nvSpPr>
          <p:spPr>
            <a:xfrm>
              <a:off x="1326" y="2620"/>
              <a:ext cx="1541" cy="1541"/>
            </a:xfrm>
            <a:prstGeom prst="star8">
              <a:avLst>
                <a:gd name="adj" fmla="val 38648"/>
              </a:avLst>
            </a:prstGeom>
            <a:noFill/>
            <a:ln>
              <a:solidFill>
                <a:srgbClr val="EBEAF5"/>
              </a:solidFill>
            </a:ln>
            <a:extLst>
              <a:ext uri="{909E8E84-426E-40DD-AFC4-6F175D3DCCD1}">
                <a14:hiddenFill xmlns:a14="http://schemas.microsoft.com/office/drawing/2010/main">
                  <a:solidFill>
                    <a:srgbClr val="EBEAF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32303038313138363b32303039303530373b4344"/>
            <p:cNvPicPr>
              <a:picLocks noChangeAspect="1"/>
            </p:cNvPicPr>
            <p:nvPr>
              <p:custDataLst>
                <p:tags r:id="rId12"/>
              </p:custDataLst>
            </p:nvPr>
          </p:nvPicPr>
          <p:blipFill>
            <a:blip r:embed="rId34">
              <a:extLst>
                <a:ext uri="{96DAC541-7B7A-43D3-8B79-37D633B846F1}">
                  <asvg:svgBlip xmlns:asvg="http://schemas.microsoft.com/office/drawing/2016/SVG/main" r:embed="rId35"/>
                </a:ext>
              </a:extLst>
            </a:blip>
            <a:stretch>
              <a:fillRect/>
            </a:stretch>
          </p:blipFill>
          <p:spPr>
            <a:xfrm>
              <a:off x="1600" y="2894"/>
              <a:ext cx="993" cy="993"/>
            </a:xfrm>
            <a:prstGeom prst="rect">
              <a:avLst/>
            </a:prstGeom>
          </p:spPr>
        </p:pic>
      </p:grpSp>
      <p:grpSp>
        <p:nvGrpSpPr>
          <p:cNvPr id="73" name="组合 72"/>
          <p:cNvGrpSpPr/>
          <p:nvPr/>
        </p:nvGrpSpPr>
        <p:grpSpPr>
          <a:xfrm>
            <a:off x="3442970" y="277495"/>
            <a:ext cx="5312410" cy="575945"/>
            <a:chOff x="5422" y="437"/>
            <a:chExt cx="8366" cy="907"/>
          </a:xfrm>
        </p:grpSpPr>
        <p:grpSp>
          <p:nvGrpSpPr>
            <p:cNvPr id="21" name="组合 20"/>
            <p:cNvGrpSpPr/>
            <p:nvPr/>
          </p:nvGrpSpPr>
          <p:grpSpPr>
            <a:xfrm>
              <a:off x="5422" y="437"/>
              <a:ext cx="8366" cy="907"/>
              <a:chOff x="5422" y="476"/>
              <a:chExt cx="8366" cy="828"/>
            </a:xfrm>
          </p:grpSpPr>
          <p:sp>
            <p:nvSpPr>
              <p:cNvPr id="25" name="圆角矩形 24"/>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用户画像</a:t>
              </a: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custDataLst>
              <p:tags r:id="rId2"/>
            </p:custDataLst>
          </p:nvPr>
        </p:nvGrpSpPr>
        <p:grpSpPr>
          <a:xfrm>
            <a:off x="396875" y="1398666"/>
            <a:ext cx="3992245" cy="2710456"/>
            <a:chOff x="1034" y="3883"/>
            <a:chExt cx="6287" cy="4268"/>
          </a:xfrm>
        </p:grpSpPr>
        <p:sp>
          <p:nvSpPr>
            <p:cNvPr id="10263" name="333333"/>
            <p:cNvSpPr txBox="1"/>
            <p:nvPr>
              <p:custDataLst>
                <p:tags r:id="rId18"/>
              </p:custDataLst>
            </p:nvPr>
          </p:nvSpPr>
          <p:spPr>
            <a:xfrm>
              <a:off x="1537" y="3883"/>
              <a:ext cx="4411"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01/AI在医疗领域的</a:t>
              </a:r>
              <a:r>
                <a:rPr lang="zh-CN" altLang="en-US"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趋势</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1111"/>
            <p:cNvSpPr txBox="1"/>
            <p:nvPr>
              <p:custDataLst>
                <p:tags r:id="rId19"/>
              </p:custDataLst>
            </p:nvPr>
          </p:nvSpPr>
          <p:spPr>
            <a:xfrm>
              <a:off x="1034" y="4518"/>
              <a:ext cx="6287" cy="3633"/>
            </a:xfrm>
            <a:prstGeom prst="rect">
              <a:avLst/>
            </a:prstGeom>
            <a:noFill/>
            <a:ln w="9525">
              <a:noFill/>
            </a:ln>
          </p:spPr>
          <p:txBody>
            <a:bodyPr wrap="square" anchor="t">
              <a:spAutoFit/>
            </a:bodyPr>
            <a:lstStyle/>
            <a:p>
              <a:pPr algn="just">
                <a:lnSpc>
                  <a:spcPct val="150000"/>
                </a:lnSpc>
              </a:pPr>
              <a:r>
                <a:rPr lang="zh-CN" altLang="en-US" sz="1600">
                  <a:latin typeface="汉仪君黑-45简" panose="020B0604020202020204" charset="-122"/>
                  <a:ea typeface="汉仪君黑-45简" panose="020B0604020202020204" charset="-122"/>
                  <a:sym typeface="+mn-lt"/>
                </a:rPr>
                <a:t>现在对于传统医学的复杂诊断过程，</a:t>
              </a:r>
              <a:r>
                <a:rPr lang="en-US" altLang="zh-CN" sz="1600">
                  <a:latin typeface="汉仪君黑-45简" panose="020B0604020202020204" charset="-122"/>
                  <a:ea typeface="汉仪君黑-45简" panose="020B0604020202020204" charset="-122"/>
                  <a:sym typeface="+mn-lt"/>
                </a:rPr>
                <a:t>AI技术能够处理和分析大量的医疗数据，提供更精确的诊断支持和个性化治疗方案。</a:t>
              </a:r>
              <a:r>
                <a:rPr lang="zh-CN" altLang="en-US" sz="1600">
                  <a:latin typeface="汉仪君黑-45简" panose="020B0604020202020204" charset="-122"/>
                  <a:ea typeface="汉仪君黑-45简" panose="020B0604020202020204" charset="-122"/>
                  <a:sym typeface="+mn-lt"/>
                </a:rPr>
                <a:t>我们的</a:t>
              </a:r>
              <a:r>
                <a:rPr lang="en-US" altLang="zh-CN" sz="1600">
                  <a:latin typeface="汉仪君黑-45简" panose="020B0604020202020204" charset="-122"/>
                  <a:ea typeface="汉仪君黑-45简" panose="020B0604020202020204" charset="-122"/>
                  <a:sym typeface="+mn-lt"/>
                </a:rPr>
                <a:t>利用大语言模型来增强其智能诊断和健康建议服务，从而能够在这一趋势中占据有利位置。</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28" name="组合 27"/>
          <p:cNvGrpSpPr/>
          <p:nvPr>
            <p:custDataLst>
              <p:tags r:id="rId3"/>
            </p:custDataLst>
          </p:nvPr>
        </p:nvGrpSpPr>
        <p:grpSpPr>
          <a:xfrm>
            <a:off x="449580" y="4108856"/>
            <a:ext cx="4003040" cy="2611386"/>
            <a:chOff x="1117" y="4039"/>
            <a:chExt cx="6304" cy="4112"/>
          </a:xfrm>
        </p:grpSpPr>
        <p:sp>
          <p:nvSpPr>
            <p:cNvPr id="29" name="333333"/>
            <p:cNvSpPr txBox="1"/>
            <p:nvPr>
              <p:custDataLst>
                <p:tags r:id="rId16"/>
              </p:custDataLst>
            </p:nvPr>
          </p:nvSpPr>
          <p:spPr>
            <a:xfrm>
              <a:off x="1537" y="4039"/>
              <a:ext cx="2867"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03/</a:t>
              </a:r>
              <a:r>
                <a:rPr lang="zh-CN" altLang="en-US"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竞争分析</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1111"/>
            <p:cNvSpPr txBox="1"/>
            <p:nvPr>
              <p:custDataLst>
                <p:tags r:id="rId17"/>
              </p:custDataLst>
            </p:nvPr>
          </p:nvSpPr>
          <p:spPr>
            <a:xfrm>
              <a:off x="1117" y="4518"/>
              <a:ext cx="6304" cy="3633"/>
            </a:xfrm>
            <a:prstGeom prst="rect">
              <a:avLst/>
            </a:prstGeom>
            <a:noFill/>
            <a:ln w="9525">
              <a:noFill/>
            </a:ln>
          </p:spPr>
          <p:txBody>
            <a:bodyPr wrap="square" anchor="t">
              <a:spAutoFit/>
            </a:bodyPr>
            <a:lstStyle/>
            <a:p>
              <a:pPr algn="just">
                <a:lnSpc>
                  <a:spcPct val="150000"/>
                </a:lnSpc>
              </a:pPr>
              <a:r>
                <a:rPr lang="en-US" altLang="zh-CN" sz="1600">
                  <a:latin typeface="汉仪君黑-45简" panose="020B0604020202020204" charset="-122"/>
                  <a:ea typeface="汉仪君黑-45简" panose="020B0604020202020204" charset="-122"/>
                  <a:sym typeface="+mn-lt"/>
                </a:rPr>
                <a:t>在智能医疗领域，竞争日益激烈</a:t>
              </a:r>
              <a:r>
                <a:rPr lang="zh-CN" altLang="en-US" sz="1600">
                  <a:latin typeface="汉仪君黑-45简" panose="020B0604020202020204" charset="-122"/>
                  <a:ea typeface="汉仪君黑-45简" panose="020B0604020202020204" charset="-122"/>
                  <a:sym typeface="+mn-lt"/>
                </a:rPr>
                <a:t>，现在已经有</a:t>
              </a:r>
              <a:r>
                <a:rPr lang="en-US" altLang="zh-CN" sz="1600">
                  <a:latin typeface="汉仪君黑-45简" panose="020B0604020202020204" charset="-122"/>
                  <a:ea typeface="汉仪君黑-45简" panose="020B0604020202020204" charset="-122"/>
                  <a:sym typeface="+mn-lt"/>
                </a:rPr>
                <a:t>许多企业</a:t>
              </a:r>
              <a:r>
                <a:rPr lang="zh-CN" altLang="en-US" sz="1600">
                  <a:latin typeface="汉仪君黑-45简" panose="020B0604020202020204" charset="-122"/>
                  <a:ea typeface="汉仪君黑-45简" panose="020B0604020202020204" charset="-122"/>
                  <a:sym typeface="+mn-lt"/>
                </a:rPr>
                <a:t>在</a:t>
              </a:r>
              <a:r>
                <a:rPr lang="en-US" altLang="zh-CN" sz="1600">
                  <a:latin typeface="汉仪君黑-45简" panose="020B0604020202020204" charset="-122"/>
                  <a:ea typeface="汉仪君黑-45简" panose="020B0604020202020204" charset="-122"/>
                  <a:sym typeface="+mn-lt"/>
                </a:rPr>
                <a:t>开发创新的解决方案，以抓住这一快速发展的市场</a:t>
              </a:r>
              <a:r>
                <a:rPr lang="zh-CN" altLang="en-US" sz="1600">
                  <a:latin typeface="汉仪君黑-45简" panose="020B0604020202020204" charset="-122"/>
                  <a:ea typeface="汉仪君黑-45简" panose="020B0604020202020204" charset="-122"/>
                  <a:sym typeface="+mn-lt"/>
                </a:rPr>
                <a:t>，比如百度问诊之类的。但是我们使用先进的语言模型技术来提供区别于传统健康应用，可以提供深度个性化服务。</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31" name="组合 30"/>
          <p:cNvGrpSpPr/>
          <p:nvPr>
            <p:custDataLst>
              <p:tags r:id="rId4"/>
            </p:custDataLst>
          </p:nvPr>
        </p:nvGrpSpPr>
        <p:grpSpPr>
          <a:xfrm>
            <a:off x="7907020" y="1398666"/>
            <a:ext cx="3825875" cy="2710456"/>
            <a:chOff x="1159" y="3883"/>
            <a:chExt cx="6025" cy="4268"/>
          </a:xfrm>
        </p:grpSpPr>
        <p:sp>
          <p:nvSpPr>
            <p:cNvPr id="33" name="333333"/>
            <p:cNvSpPr txBox="1"/>
            <p:nvPr>
              <p:custDataLst>
                <p:tags r:id="rId14"/>
              </p:custDataLst>
            </p:nvPr>
          </p:nvSpPr>
          <p:spPr>
            <a:xfrm>
              <a:off x="1478" y="3883"/>
              <a:ext cx="5354"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02/远程医疗的需求增长</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1111"/>
            <p:cNvSpPr txBox="1"/>
            <p:nvPr>
              <p:custDataLst>
                <p:tags r:id="rId15"/>
              </p:custDataLst>
            </p:nvPr>
          </p:nvSpPr>
          <p:spPr>
            <a:xfrm>
              <a:off x="1159" y="4518"/>
              <a:ext cx="6025" cy="3633"/>
            </a:xfrm>
            <a:prstGeom prst="rect">
              <a:avLst/>
            </a:prstGeom>
            <a:noFill/>
            <a:ln w="9525">
              <a:noFill/>
            </a:ln>
          </p:spPr>
          <p:txBody>
            <a:bodyPr wrap="square" anchor="t">
              <a:spAutoFit/>
            </a:bodyPr>
            <a:lstStyle/>
            <a:p>
              <a:pPr algn="just">
                <a:lnSpc>
                  <a:spcPct val="150000"/>
                </a:lnSpc>
              </a:pPr>
              <a:r>
                <a:rPr lang="zh-CN" altLang="en-US" sz="1600">
                  <a:latin typeface="汉仪君黑-45简" panose="020B0604020202020204" charset="-122"/>
                  <a:ea typeface="汉仪君黑-45简" panose="020B0604020202020204" charset="-122"/>
                  <a:sym typeface="+mn-lt"/>
                </a:rPr>
                <a:t>我们的项目</a:t>
              </a:r>
              <a:r>
                <a:rPr lang="en-US" altLang="zh-CN" sz="1600">
                  <a:latin typeface="汉仪君黑-45简" panose="020B0604020202020204" charset="-122"/>
                  <a:ea typeface="汉仪君黑-45简" panose="020B0604020202020204" charset="-122"/>
                  <a:sym typeface="+mn-lt"/>
                </a:rPr>
                <a:t>通过提供在线AI医生互动和健康管理服务，使用户无需离开家门即可接受咨询和诊断，满足了市场对远程医疗服务的日益增长的需求</a:t>
              </a:r>
              <a:r>
                <a:rPr lang="zh-CN" altLang="en-US" sz="1600">
                  <a:latin typeface="汉仪君黑-45简" panose="020B0604020202020204" charset="-122"/>
                  <a:ea typeface="汉仪君黑-45简" panose="020B0604020202020204" charset="-122"/>
                  <a:sym typeface="+mn-lt"/>
                </a:rPr>
                <a:t>，因为这种模式不仅可以扩展医疗服务的覆盖范围，还能减轻传统医疗设施的压力。</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35" name="组合 34"/>
          <p:cNvGrpSpPr/>
          <p:nvPr>
            <p:custDataLst>
              <p:tags r:id="rId5"/>
            </p:custDataLst>
          </p:nvPr>
        </p:nvGrpSpPr>
        <p:grpSpPr>
          <a:xfrm>
            <a:off x="7907020" y="4117112"/>
            <a:ext cx="3804920" cy="2603130"/>
            <a:chOff x="1159" y="4052"/>
            <a:chExt cx="5992" cy="4099"/>
          </a:xfrm>
        </p:grpSpPr>
        <p:sp>
          <p:nvSpPr>
            <p:cNvPr id="36" name="333333"/>
            <p:cNvSpPr txBox="1"/>
            <p:nvPr>
              <p:custDataLst>
                <p:tags r:id="rId12"/>
              </p:custDataLst>
            </p:nvPr>
          </p:nvSpPr>
          <p:spPr>
            <a:xfrm>
              <a:off x="1478" y="4052"/>
              <a:ext cx="3582"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汉仪君黑-45简" panose="020B0604020202020204" charset="-122"/>
                  <a:ea typeface="汉仪君黑-45简" panose="020B0604020202020204" charset="-122"/>
                  <a:cs typeface="+mn-ea"/>
                  <a:sym typeface="+mn-lt"/>
                </a:rPr>
                <a:t>04/市场机会</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1111"/>
            <p:cNvSpPr txBox="1"/>
            <p:nvPr>
              <p:custDataLst>
                <p:tags r:id="rId13"/>
              </p:custDataLst>
            </p:nvPr>
          </p:nvSpPr>
          <p:spPr>
            <a:xfrm>
              <a:off x="1159" y="4518"/>
              <a:ext cx="5992" cy="3633"/>
            </a:xfrm>
            <a:prstGeom prst="rect">
              <a:avLst/>
            </a:prstGeom>
            <a:noFill/>
            <a:ln w="9525">
              <a:noFill/>
            </a:ln>
          </p:spPr>
          <p:txBody>
            <a:bodyPr wrap="square" anchor="t">
              <a:spAutoFit/>
            </a:bodyPr>
            <a:lstStyle/>
            <a:p>
              <a:pPr algn="just">
                <a:lnSpc>
                  <a:spcPct val="150000"/>
                </a:lnSpc>
              </a:pPr>
              <a:r>
                <a:rPr lang="zh-CN" altLang="en-US" sz="1600">
                  <a:latin typeface="汉仪君黑-45简" panose="020B0604020202020204" charset="-122"/>
                  <a:ea typeface="汉仪君黑-45简" panose="020B0604020202020204" charset="-122"/>
                  <a:sym typeface="+mn-lt"/>
                </a:rPr>
                <a:t>在当下大语言模型飞速发展的时代，随着其准确度和知识性的进一步深入，加速了大语言模型应用到医学领域。我们的智能体可以在后期可以增加多语言支持和与各大医院合作来吸引更广泛的用户群体。</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4" name="组合 3"/>
          <p:cNvGrpSpPr/>
          <p:nvPr>
            <p:custDataLst>
              <p:tags r:id="rId6"/>
            </p:custDataLst>
          </p:nvPr>
        </p:nvGrpSpPr>
        <p:grpSpPr>
          <a:xfrm>
            <a:off x="4452620" y="1818640"/>
            <a:ext cx="3212465" cy="3217545"/>
            <a:chOff x="7012" y="2864"/>
            <a:chExt cx="5059" cy="5067"/>
          </a:xfrm>
        </p:grpSpPr>
        <p:grpSp>
          <p:nvGrpSpPr>
            <p:cNvPr id="38" name="组合 37"/>
            <p:cNvGrpSpPr/>
            <p:nvPr/>
          </p:nvGrpSpPr>
          <p:grpSpPr>
            <a:xfrm>
              <a:off x="7012" y="2864"/>
              <a:ext cx="5059" cy="5067"/>
              <a:chOff x="4769" y="4915"/>
              <a:chExt cx="3175" cy="3180"/>
            </a:xfrm>
            <a:solidFill>
              <a:srgbClr val="701E5E"/>
            </a:solidFill>
          </p:grpSpPr>
          <p:sp>
            <p:nvSpPr>
              <p:cNvPr id="39" name="八角星 38"/>
              <p:cNvSpPr/>
              <p:nvPr>
                <p:custDataLst>
                  <p:tags r:id="rId10"/>
                </p:custDataLst>
              </p:nvPr>
            </p:nvSpPr>
            <p:spPr>
              <a:xfrm>
                <a:off x="4769" y="4915"/>
                <a:ext cx="3175" cy="3175"/>
              </a:xfrm>
              <a:prstGeom prst="star8">
                <a:avLst>
                  <a:gd name="adj" fmla="val 38566"/>
                </a:avLst>
              </a:prstGeom>
              <a:grpFill/>
              <a:ln>
                <a:noFill/>
              </a:ln>
              <a:effectLst>
                <a:innerShdw blurRad="152400" dist="63500" dir="13500000">
                  <a:schemeClr val="tx1">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八角星 39"/>
              <p:cNvSpPr/>
              <p:nvPr>
                <p:custDataLst>
                  <p:tags r:id="rId11"/>
                </p:custDataLst>
              </p:nvPr>
            </p:nvSpPr>
            <p:spPr>
              <a:xfrm>
                <a:off x="4769" y="4920"/>
                <a:ext cx="3175" cy="3175"/>
              </a:xfrm>
              <a:prstGeom prst="star8">
                <a:avLst>
                  <a:gd name="adj" fmla="val 38566"/>
                </a:avLst>
              </a:prstGeom>
              <a:gradFill>
                <a:gsLst>
                  <a:gs pos="20000">
                    <a:srgbClr val="701E5E">
                      <a:alpha val="0"/>
                    </a:srgbClr>
                  </a:gs>
                  <a:gs pos="100000">
                    <a:srgbClr val="701E5E"/>
                  </a:gs>
                </a:gsLst>
                <a:lin ang="5400000" scaled="0"/>
              </a:gradFill>
              <a:ln>
                <a:noFill/>
              </a:ln>
              <a:effectLst>
                <a:innerShdw blurRad="152400" dist="76200" dir="2700000">
                  <a:schemeClr val="bg1">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7753" y="3621"/>
              <a:ext cx="3544" cy="3544"/>
              <a:chOff x="4769" y="4915"/>
              <a:chExt cx="3174" cy="3174"/>
            </a:xfrm>
            <a:solidFill>
              <a:schemeClr val="bg1">
                <a:lumMod val="95000"/>
              </a:schemeClr>
            </a:solidFill>
          </p:grpSpPr>
          <p:sp>
            <p:nvSpPr>
              <p:cNvPr id="45" name="八角星 44"/>
              <p:cNvSpPr/>
              <p:nvPr>
                <p:custDataLst>
                  <p:tags r:id="rId8"/>
                </p:custDataLst>
              </p:nvPr>
            </p:nvSpPr>
            <p:spPr>
              <a:xfrm>
                <a:off x="4769" y="4915"/>
                <a:ext cx="3175" cy="3175"/>
              </a:xfrm>
              <a:prstGeom prst="star8">
                <a:avLst>
                  <a:gd name="adj" fmla="val 38566"/>
                </a:avLst>
              </a:prstGeom>
              <a:grp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八角星 45"/>
              <p:cNvSpPr/>
              <p:nvPr>
                <p:custDataLst>
                  <p:tags r:id="rId9"/>
                </p:custDataLst>
              </p:nvPr>
            </p:nvSpPr>
            <p:spPr>
              <a:xfrm>
                <a:off x="4769" y="4915"/>
                <a:ext cx="3175" cy="3175"/>
              </a:xfrm>
              <a:prstGeom prst="star8">
                <a:avLst>
                  <a:gd name="adj" fmla="val 38566"/>
                </a:avLst>
              </a:prstGeom>
              <a:grpFill/>
              <a:ln>
                <a:noFill/>
              </a:ln>
              <a:effectLst>
                <a:outerShdw blurRad="152400" dist="63500" dir="13500000" algn="b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 name="组合 72"/>
          <p:cNvGrpSpPr/>
          <p:nvPr/>
        </p:nvGrpSpPr>
        <p:grpSpPr>
          <a:xfrm>
            <a:off x="3442970" y="277495"/>
            <a:ext cx="5312410" cy="575945"/>
            <a:chOff x="5422" y="437"/>
            <a:chExt cx="8366" cy="907"/>
          </a:xfrm>
        </p:grpSpPr>
        <p:grpSp>
          <p:nvGrpSpPr>
            <p:cNvPr id="5" name="组合 4"/>
            <p:cNvGrpSpPr/>
            <p:nvPr/>
          </p:nvGrpSpPr>
          <p:grpSpPr>
            <a:xfrm>
              <a:off x="5422" y="437"/>
              <a:ext cx="8366" cy="907"/>
              <a:chOff x="5422" y="476"/>
              <a:chExt cx="8366" cy="828"/>
            </a:xfrm>
          </p:grpSpPr>
          <p:sp>
            <p:nvSpPr>
              <p:cNvPr id="6" name="圆角矩形 5"/>
              <p:cNvSpPr/>
              <p:nvPr/>
            </p:nvSpPr>
            <p:spPr>
              <a:xfrm>
                <a:off x="5422" y="476"/>
                <a:ext cx="8355" cy="828"/>
              </a:xfrm>
              <a:prstGeom prst="roundRect">
                <a:avLst>
                  <a:gd name="adj" fmla="val 50000"/>
                </a:avLst>
              </a:prstGeom>
              <a:solidFill>
                <a:srgbClr val="701E5E"/>
              </a:solidFill>
              <a:ln>
                <a:noFill/>
              </a:ln>
              <a:effectLst>
                <a:innerShdw blurRad="127000" dist="50800" dir="135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433" y="476"/>
                <a:ext cx="8355" cy="828"/>
              </a:xfrm>
              <a:prstGeom prst="roundRect">
                <a:avLst>
                  <a:gd name="adj" fmla="val 50000"/>
                </a:avLst>
              </a:prstGeom>
              <a:gradFill rotWithShape="0">
                <a:gsLst>
                  <a:gs pos="15000">
                    <a:srgbClr val="701E5E">
                      <a:alpha val="0"/>
                    </a:srgbClr>
                  </a:gs>
                  <a:gs pos="100000">
                    <a:srgbClr val="701E5E"/>
                  </a:gs>
                </a:gsLst>
                <a:lin ang="2700000" scaled="0"/>
              </a:gradFill>
              <a:ln>
                <a:noFill/>
              </a:ln>
              <a:effectLst>
                <a:innerShdw blurRad="127000" dist="50800" dir="2700000">
                  <a:schemeClr val="bg1">
                    <a:alpha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7753" y="528"/>
              <a:ext cx="3694" cy="725"/>
            </a:xfrm>
            <a:prstGeom prst="rect">
              <a:avLst/>
            </a:prstGeom>
            <a:noFill/>
          </p:spPr>
          <p:txBody>
            <a:bodyPr wrap="square" rtlCol="0" anchor="t">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sym typeface="+mn-ea"/>
                </a:rPr>
                <a:t>行业分析</a:t>
              </a:r>
            </a:p>
          </p:txBody>
        </p:sp>
      </p:grpSp>
      <p:pic>
        <p:nvPicPr>
          <p:cNvPr id="2" name="图片 1" descr="微信图片_20240725204521"/>
          <p:cNvPicPr>
            <a:picLocks noChangeAspect="1"/>
          </p:cNvPicPr>
          <p:nvPr>
            <p:custDataLst>
              <p:tags r:id="rId7"/>
            </p:custDataLst>
          </p:nvPr>
        </p:nvPicPr>
        <p:blipFill>
          <a:blip r:embed="rId22"/>
          <a:srcRect l="15700" t="2707" r="15950" b="25875"/>
          <a:stretch>
            <a:fillRect/>
          </a:stretch>
        </p:blipFill>
        <p:spPr>
          <a:xfrm>
            <a:off x="5258435" y="2667000"/>
            <a:ext cx="1581785" cy="153289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0" name="文本框 47"/>
          <p:cNvSpPr txBox="1"/>
          <p:nvPr/>
        </p:nvSpPr>
        <p:spPr>
          <a:xfrm>
            <a:off x="3214053" y="3353435"/>
            <a:ext cx="5762625"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技术路线</a:t>
            </a:r>
          </a:p>
        </p:txBody>
      </p:sp>
      <p:sp>
        <p:nvSpPr>
          <p:cNvPr id="9241" name="文本框 48"/>
          <p:cNvSpPr txBox="1"/>
          <p:nvPr/>
        </p:nvSpPr>
        <p:spPr>
          <a:xfrm>
            <a:off x="3558540" y="196342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第三部分</a:t>
            </a:r>
          </a:p>
        </p:txBody>
      </p:sp>
      <p:grpSp>
        <p:nvGrpSpPr>
          <p:cNvPr id="3" name="组合 2"/>
          <p:cNvGrpSpPr/>
          <p:nvPr/>
        </p:nvGrpSpPr>
        <p:grpSpPr>
          <a:xfrm>
            <a:off x="2436495"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70000">
                    <a:schemeClr val="bg1">
                      <a:lumMod val="85000"/>
                    </a:schemeClr>
                  </a:gs>
                  <a:gs pos="35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380"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432996" y="1046480"/>
            <a:ext cx="7326007" cy="4602774"/>
            <a:chOff x="2432996" y="1046480"/>
            <a:chExt cx="7326007" cy="4602774"/>
          </a:xfrm>
        </p:grpSpPr>
        <p:grpSp>
          <p:nvGrpSpPr>
            <p:cNvPr id="14" name="组合 13"/>
            <p:cNvGrpSpPr/>
            <p:nvPr/>
          </p:nvGrpSpPr>
          <p:grpSpPr>
            <a:xfrm>
              <a:off x="2432996" y="1046480"/>
              <a:ext cx="7326007" cy="4602774"/>
              <a:chOff x="4808" y="3254"/>
              <a:chExt cx="2094" cy="2093"/>
            </a:xfrm>
            <a:solidFill>
              <a:srgbClr val="E5CEE2"/>
            </a:solidFill>
          </p:grpSpPr>
          <p:sp>
            <p:nvSpPr>
              <p:cNvPr id="15" name="圆角矩形 14"/>
              <p:cNvSpPr/>
              <p:nvPr/>
            </p:nvSpPr>
            <p:spPr>
              <a:xfrm>
                <a:off x="4809" y="3254"/>
                <a:ext cx="2093" cy="2093"/>
              </a:xfrm>
              <a:prstGeom prst="roundRect">
                <a:avLst>
                  <a:gd name="adj" fmla="val 8048"/>
                </a:avLst>
              </a:prstGeom>
              <a:solidFill>
                <a:srgbClr val="701E5E"/>
              </a:solidFill>
              <a:ln>
                <a:solidFill>
                  <a:schemeClr val="bg1">
                    <a:alpha val="80000"/>
                  </a:schemeClr>
                </a:solidFill>
              </a:ln>
              <a:effectLst>
                <a:innerShdw blurRad="127000" dist="635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08" y="3254"/>
                <a:ext cx="2093" cy="2093"/>
              </a:xfrm>
              <a:prstGeom prst="roundRect">
                <a:avLst>
                  <a:gd name="adj" fmla="val 7841"/>
                </a:avLst>
              </a:prstGeom>
              <a:gradFill rotWithShape="0">
                <a:gsLst>
                  <a:gs pos="15000">
                    <a:srgbClr val="701E5E">
                      <a:alpha val="0"/>
                    </a:srgbClr>
                  </a:gs>
                  <a:gs pos="100000">
                    <a:srgbClr val="6A1D59">
                      <a:lumMod val="95000"/>
                    </a:srgbClr>
                  </a:gs>
                </a:gsLst>
                <a:lin ang="2700000" scaled="0"/>
              </a:gradFill>
              <a:ln>
                <a:solidFill>
                  <a:schemeClr val="bg1">
                    <a:alpha val="80000"/>
                  </a:schemeClr>
                </a:solidFill>
              </a:ln>
              <a:effectLst>
                <a:innerShdw blurRad="127000" dist="635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746212" y="1343660"/>
              <a:ext cx="6698778" cy="4006622"/>
              <a:chOff x="8023" y="3480"/>
              <a:chExt cx="8395" cy="4641"/>
            </a:xfrm>
            <a:solidFill>
              <a:srgbClr val="E5CEE2"/>
            </a:solidFill>
          </p:grpSpPr>
          <p:sp>
            <p:nvSpPr>
              <p:cNvPr id="18" name="圆角矩形 17"/>
              <p:cNvSpPr/>
              <p:nvPr/>
            </p:nvSpPr>
            <p:spPr>
              <a:xfrm>
                <a:off x="8024" y="3480"/>
                <a:ext cx="8394" cy="4641"/>
              </a:xfrm>
              <a:prstGeom prst="roundRect">
                <a:avLst>
                  <a:gd name="adj" fmla="val 7293"/>
                </a:avLst>
              </a:prstGeom>
              <a:solidFill>
                <a:schemeClr val="bg1">
                  <a:lumMod val="95000"/>
                </a:schemeClr>
              </a:solidFill>
              <a:ln>
                <a:solidFill>
                  <a:schemeClr val="bg1">
                    <a:alpha val="80000"/>
                  </a:schemeClr>
                </a:solidFill>
              </a:ln>
              <a:effectLst>
                <a:outerShdw blurRad="152400" dist="76200" dir="2700000" algn="tl" rotWithShape="0">
                  <a:schemeClr val="tx1">
                    <a:lumMod val="85000"/>
                    <a:lumOff val="1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23" y="3480"/>
                <a:ext cx="8394" cy="4641"/>
              </a:xfrm>
              <a:prstGeom prst="roundRect">
                <a:avLst>
                  <a:gd name="adj" fmla="val 7293"/>
                </a:avLst>
              </a:prstGeom>
              <a:solidFill>
                <a:schemeClr val="bg1">
                  <a:lumMod val="95000"/>
                </a:schemeClr>
              </a:solidFill>
              <a:ln>
                <a:solidFill>
                  <a:schemeClr val="bg1">
                    <a:alpha val="80000"/>
                  </a:schemeClr>
                </a:solidFill>
              </a:ln>
              <a:effectLst>
                <a:outerShdw blurRad="127000" dist="63500" dir="13500000" algn="b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41" name="文本框 48"/>
          <p:cNvSpPr txBox="1"/>
          <p:nvPr/>
        </p:nvSpPr>
        <p:spPr>
          <a:xfrm>
            <a:off x="3558540" y="2875280"/>
            <a:ext cx="5073650" cy="1106805"/>
          </a:xfrm>
          <a:prstGeom prst="rect">
            <a:avLst/>
          </a:prstGeom>
          <a:noFill/>
          <a:ln w="9525">
            <a:noFill/>
          </a:ln>
        </p:spPr>
        <p:txBody>
          <a:bodyPr vert="horz" wrap="square" anchor="t">
            <a:spAutoFit/>
          </a:bodyPr>
          <a:lstStyle/>
          <a:p>
            <a:pPr lvl="0" algn="ctr">
              <a:buClrTx/>
              <a:buSzTx/>
              <a:buFontTx/>
            </a:pP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前</a:t>
            </a:r>
            <a:r>
              <a:rPr lang="en-US" altLang="zh-CN"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端</a:t>
            </a:r>
          </a:p>
        </p:txBody>
      </p:sp>
      <p:grpSp>
        <p:nvGrpSpPr>
          <p:cNvPr id="3" name="组合 2"/>
          <p:cNvGrpSpPr/>
          <p:nvPr/>
        </p:nvGrpSpPr>
        <p:grpSpPr>
          <a:xfrm>
            <a:off x="2432684" y="5914390"/>
            <a:ext cx="7322820" cy="436880"/>
            <a:chOff x="3837" y="9314"/>
            <a:chExt cx="11532" cy="688"/>
          </a:xfrm>
        </p:grpSpPr>
        <p:grpSp>
          <p:nvGrpSpPr>
            <p:cNvPr id="29" name="组合 28"/>
            <p:cNvGrpSpPr/>
            <p:nvPr/>
          </p:nvGrpSpPr>
          <p:grpSpPr>
            <a:xfrm>
              <a:off x="3837" y="9443"/>
              <a:ext cx="11532" cy="438"/>
              <a:chOff x="4809" y="3254"/>
              <a:chExt cx="2093" cy="2093"/>
            </a:xfrm>
            <a:solidFill>
              <a:schemeClr val="bg1"/>
            </a:solidFill>
          </p:grpSpPr>
          <p:sp>
            <p:nvSpPr>
              <p:cNvPr id="30" name="圆角矩形 29"/>
              <p:cNvSpPr/>
              <p:nvPr/>
            </p:nvSpPr>
            <p:spPr>
              <a:xfrm>
                <a:off x="4809" y="3254"/>
                <a:ext cx="2093" cy="2093"/>
              </a:xfrm>
              <a:prstGeom prst="roundRect">
                <a:avLst>
                  <a:gd name="adj" fmla="val 50000"/>
                </a:avLst>
              </a:prstGeom>
              <a:solidFill>
                <a:srgbClr val="D296BF"/>
              </a:solidFill>
              <a:ln>
                <a:solidFill>
                  <a:schemeClr val="bg1">
                    <a:alpha val="3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09" y="3254"/>
                <a:ext cx="2093" cy="2093"/>
              </a:xfrm>
              <a:prstGeom prst="roundRect">
                <a:avLst>
                  <a:gd name="adj" fmla="val 50000"/>
                </a:avLst>
              </a:prstGeom>
              <a:gradFill rotWithShape="0">
                <a:gsLst>
                  <a:gs pos="70000">
                    <a:schemeClr val="bg1">
                      <a:lumMod val="85000"/>
                    </a:schemeClr>
                  </a:gs>
                  <a:gs pos="35000">
                    <a:schemeClr val="bg1">
                      <a:alpha val="0"/>
                    </a:schemeClr>
                  </a:gs>
                </a:gsLst>
                <a:lin ang="0" scaled="0"/>
              </a:gradFill>
              <a:ln>
                <a:solidFill>
                  <a:schemeClr val="bg1">
                    <a:alpha val="30000"/>
                  </a:schemeClr>
                </a:solidFill>
              </a:ln>
              <a:effectLst>
                <a:innerShdw blurRad="1016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380" y="9314"/>
              <a:ext cx="688" cy="688"/>
              <a:chOff x="5871" y="9314"/>
              <a:chExt cx="688" cy="688"/>
            </a:xfrm>
          </p:grpSpPr>
          <p:grpSp>
            <p:nvGrpSpPr>
              <p:cNvPr id="26" name="组合 25"/>
              <p:cNvGrpSpPr/>
              <p:nvPr/>
            </p:nvGrpSpPr>
            <p:grpSpPr>
              <a:xfrm>
                <a:off x="5871" y="9322"/>
                <a:ext cx="680" cy="680"/>
                <a:chOff x="8024" y="3480"/>
                <a:chExt cx="8394" cy="4641"/>
              </a:xfrm>
            </p:grpSpPr>
            <p:sp>
              <p:nvSpPr>
                <p:cNvPr id="27" name="椭圆 26"/>
                <p:cNvSpPr/>
                <p:nvPr/>
              </p:nvSpPr>
              <p:spPr>
                <a:xfrm>
                  <a:off x="8024" y="3480"/>
                  <a:ext cx="8394" cy="4641"/>
                </a:xfrm>
                <a:prstGeom prst="ellipse">
                  <a:avLst/>
                </a:prstGeom>
                <a:solidFill>
                  <a:srgbClr val="701E5E"/>
                </a:solidFill>
                <a:ln>
                  <a:noFill/>
                </a:ln>
                <a:effectLst>
                  <a:outerShdw blurRad="76200" dist="50800" dir="2700000" algn="tl"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024" y="3480"/>
                  <a:ext cx="8394" cy="4641"/>
                </a:xfrm>
                <a:prstGeom prst="ellipse">
                  <a:avLst/>
                </a:prstGeom>
                <a:solidFill>
                  <a:srgbClr val="701E5E"/>
                </a:solidFill>
                <a:ln>
                  <a:noFill/>
                </a:ln>
                <a:effectLst>
                  <a:outerShdw blurRad="114300" dist="63500" dir="13500000" algn="br" rotWithShape="0">
                    <a:schemeClr val="bg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12"/>
              <p:cNvPicPr>
                <a:picLocks noChangeAspect="1"/>
              </p:cNvPicPr>
              <p:nvPr/>
            </p:nvPicPr>
            <p:blipFill>
              <a:blip r:embed="rId3"/>
              <a:srcRect/>
              <a:stretch>
                <a:fillRect/>
              </a:stretch>
            </p:blipFill>
            <p:spPr>
              <a:xfrm>
                <a:off x="5879" y="9314"/>
                <a:ext cx="680" cy="680"/>
              </a:xfrm>
              <a:prstGeom prst="ellipse">
                <a:avLst/>
              </a:prstGeom>
            </p:spPr>
          </p:pic>
        </p:gr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BkZjk4ZGUwYjIyMmU1OWU4OGNjZGVmODNhOWQ5MG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05.2,&quot;left&quot;:17.45,&quot;top&quot;:119.95,&quot;width&quot;:922.8}"/>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419.02173228346464,&quot;left&quot;:31.25,&quot;top&quot;:110.1311811023622,&quot;width&quot;:892.6}"/>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178.43527559055119,&quot;left&quot;:25.73307086614173,&quot;top&quot;:302.95,&quot;width&quot;:907.250393700787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178.43527559055119,&quot;left&quot;:25.73307086614173,&quot;top&quot;:302.95,&quot;width&quot;:907.250393700787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178.43527559055119,&quot;left&quot;:25.73307086614173,&quot;top&quot;:302.95,&quot;width&quot;:907.250393700787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178.43527559055119,&quot;left&quot;:25.73307086614173,&quot;top&quot;:302.95,&quot;width&quot;:907.250393700787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178.43527559055119,&quot;left&quot;:25.73307086614173,&quot;top&quot;:302.95,&quot;width&quot;:907.250393700787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401.75,&quot;left&quot;:70.15,&quot;top&quot;:105,&quot;width&quot;:817.45}"/>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92.45,&quot;left&quot;:42.55,&quot;top&quot;:71.9,&quot;width&quot;:815.4}"/>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529.8558143091826,&quot;left&quot;:42.9,&quot;top&quot;:97.5,&quot;width&quot;:875.05}"/>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498.8,&quot;left&quot;:45.8,&quot;top&quot;:113.85,&quot;width&quot;:878.4}"/>
</p:tagLst>
</file>

<file path=ppt/tags/tag2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UNIT_TABLE_BEAUTIFY" val="smartTable{f62cbbe8-97ae-405a-8d29-a01b85c25c51}"/>
  <p:tag name="TABLE_ENDDRAG_ORIGIN_RECT" val="475*147"/>
  <p:tag name="TABLE_ENDDRAG_RECT" val="300*274*475*147"/>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41.6,&quot;left&quot;:32.55,&quot;top&quot;:167.3,&quot;width&quot;:890.9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1512</Words>
  <Application>Microsoft Office PowerPoint</Application>
  <PresentationFormat>宽屏</PresentationFormat>
  <Paragraphs>156</Paragraphs>
  <Slides>34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汉仪君黑-45简</vt:lpstr>
      <vt:lpstr>汉仪菱心体简</vt:lpstr>
      <vt:lpstr>宋体</vt:lpstr>
      <vt:lpstr>微软雅黑</vt:lpstr>
      <vt:lpstr>微软雅黑 Light</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紫琪</dc:creator>
  <cp:lastModifiedBy>清画 邢</cp:lastModifiedBy>
  <cp:revision>211</cp:revision>
  <dcterms:created xsi:type="dcterms:W3CDTF">2019-06-19T02:08:00Z</dcterms:created>
  <dcterms:modified xsi:type="dcterms:W3CDTF">2024-08-05T05:05:58Z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AB4A9B52BC42429F8DCFECE320A028C8_13</vt:lpwstr>
  </property>
</Properties>
</file>